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5"/>
  </p:notesMasterIdLst>
  <p:sldIdLst>
    <p:sldId id="311" r:id="rId2"/>
    <p:sldId id="312" r:id="rId3"/>
    <p:sldId id="444" r:id="rId4"/>
    <p:sldId id="445" r:id="rId5"/>
    <p:sldId id="446" r:id="rId6"/>
    <p:sldId id="447" r:id="rId7"/>
    <p:sldId id="448" r:id="rId8"/>
    <p:sldId id="449" r:id="rId9"/>
    <p:sldId id="450" r:id="rId10"/>
    <p:sldId id="451" r:id="rId11"/>
    <p:sldId id="452" r:id="rId12"/>
    <p:sldId id="453" r:id="rId13"/>
    <p:sldId id="454" r:id="rId14"/>
    <p:sldId id="455" r:id="rId15"/>
    <p:sldId id="456" r:id="rId16"/>
    <p:sldId id="256" r:id="rId17"/>
    <p:sldId id="458" r:id="rId18"/>
    <p:sldId id="460" r:id="rId19"/>
    <p:sldId id="461" r:id="rId20"/>
    <p:sldId id="459" r:id="rId21"/>
    <p:sldId id="462" r:id="rId22"/>
    <p:sldId id="463" r:id="rId23"/>
    <p:sldId id="465" r:id="rId24"/>
    <p:sldId id="466" r:id="rId25"/>
    <p:sldId id="467" r:id="rId26"/>
    <p:sldId id="468" r:id="rId27"/>
    <p:sldId id="469" r:id="rId28"/>
    <p:sldId id="470" r:id="rId29"/>
    <p:sldId id="471" r:id="rId30"/>
    <p:sldId id="472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2" r:id="rId65"/>
    <p:sldId id="309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483" r:id="rId96"/>
    <p:sldId id="486" r:id="rId97"/>
    <p:sldId id="485" r:id="rId98"/>
    <p:sldId id="484" r:id="rId99"/>
    <p:sldId id="487" r:id="rId100"/>
    <p:sldId id="488" r:id="rId101"/>
    <p:sldId id="489" r:id="rId102"/>
    <p:sldId id="490" r:id="rId103"/>
    <p:sldId id="491" r:id="rId104"/>
    <p:sldId id="492" r:id="rId105"/>
    <p:sldId id="493" r:id="rId106"/>
    <p:sldId id="494" r:id="rId107"/>
    <p:sldId id="495" r:id="rId108"/>
    <p:sldId id="474" r:id="rId109"/>
    <p:sldId id="478" r:id="rId110"/>
    <p:sldId id="475" r:id="rId111"/>
    <p:sldId id="479" r:id="rId112"/>
    <p:sldId id="480" r:id="rId113"/>
    <p:sldId id="481" r:id="rId114"/>
    <p:sldId id="482" r:id="rId115"/>
    <p:sldId id="496" r:id="rId116"/>
    <p:sldId id="497" r:id="rId117"/>
    <p:sldId id="498" r:id="rId118"/>
    <p:sldId id="499" r:id="rId119"/>
    <p:sldId id="500" r:id="rId120"/>
    <p:sldId id="501" r:id="rId121"/>
    <p:sldId id="350" r:id="rId122"/>
    <p:sldId id="351" r:id="rId123"/>
    <p:sldId id="352" r:id="rId124"/>
    <p:sldId id="353" r:id="rId125"/>
    <p:sldId id="354" r:id="rId126"/>
    <p:sldId id="355" r:id="rId127"/>
    <p:sldId id="356" r:id="rId128"/>
    <p:sldId id="357" r:id="rId129"/>
    <p:sldId id="358" r:id="rId130"/>
    <p:sldId id="359" r:id="rId131"/>
    <p:sldId id="360" r:id="rId132"/>
    <p:sldId id="361" r:id="rId133"/>
    <p:sldId id="362" r:id="rId134"/>
    <p:sldId id="363" r:id="rId135"/>
    <p:sldId id="364" r:id="rId136"/>
    <p:sldId id="365" r:id="rId137"/>
    <p:sldId id="366" r:id="rId138"/>
    <p:sldId id="367" r:id="rId139"/>
    <p:sldId id="368" r:id="rId140"/>
    <p:sldId id="369" r:id="rId141"/>
    <p:sldId id="370" r:id="rId142"/>
    <p:sldId id="371" r:id="rId143"/>
    <p:sldId id="372" r:id="rId144"/>
    <p:sldId id="373" r:id="rId145"/>
    <p:sldId id="374" r:id="rId146"/>
    <p:sldId id="375" r:id="rId147"/>
    <p:sldId id="376" r:id="rId148"/>
    <p:sldId id="378" r:id="rId149"/>
    <p:sldId id="379" r:id="rId150"/>
    <p:sldId id="380" r:id="rId151"/>
    <p:sldId id="391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392" r:id="rId161"/>
    <p:sldId id="403" r:id="rId162"/>
    <p:sldId id="396" r:id="rId163"/>
    <p:sldId id="397" r:id="rId164"/>
    <p:sldId id="404" r:id="rId165"/>
    <p:sldId id="398" r:id="rId166"/>
    <p:sldId id="400" r:id="rId167"/>
    <p:sldId id="401" r:id="rId168"/>
    <p:sldId id="399" r:id="rId169"/>
    <p:sldId id="402" r:id="rId170"/>
    <p:sldId id="405" r:id="rId171"/>
    <p:sldId id="407" r:id="rId172"/>
    <p:sldId id="406" r:id="rId173"/>
    <p:sldId id="408" r:id="rId174"/>
    <p:sldId id="417" r:id="rId175"/>
    <p:sldId id="418" r:id="rId176"/>
    <p:sldId id="395" r:id="rId177"/>
    <p:sldId id="393" r:id="rId178"/>
    <p:sldId id="381" r:id="rId179"/>
    <p:sldId id="384" r:id="rId180"/>
    <p:sldId id="385" r:id="rId181"/>
    <p:sldId id="387" r:id="rId182"/>
    <p:sldId id="388" r:id="rId183"/>
    <p:sldId id="389" r:id="rId184"/>
    <p:sldId id="443" r:id="rId185"/>
    <p:sldId id="476" r:id="rId186"/>
    <p:sldId id="477" r:id="rId187"/>
    <p:sldId id="390" r:id="rId188"/>
    <p:sldId id="440" r:id="rId189"/>
    <p:sldId id="441" r:id="rId190"/>
    <p:sldId id="442" r:id="rId191"/>
    <p:sldId id="419" r:id="rId192"/>
    <p:sldId id="420" r:id="rId193"/>
    <p:sldId id="421" r:id="rId194"/>
    <p:sldId id="422" r:id="rId195"/>
    <p:sldId id="423" r:id="rId196"/>
    <p:sldId id="424" r:id="rId197"/>
    <p:sldId id="425" r:id="rId198"/>
    <p:sldId id="426" r:id="rId199"/>
    <p:sldId id="427" r:id="rId200"/>
    <p:sldId id="502" r:id="rId201"/>
    <p:sldId id="503" r:id="rId202"/>
    <p:sldId id="428" r:id="rId203"/>
    <p:sldId id="429" r:id="rId204"/>
    <p:sldId id="504" r:id="rId205"/>
    <p:sldId id="523" r:id="rId206"/>
    <p:sldId id="525" r:id="rId207"/>
    <p:sldId id="524" r:id="rId208"/>
    <p:sldId id="506" r:id="rId209"/>
    <p:sldId id="507" r:id="rId210"/>
    <p:sldId id="508" r:id="rId211"/>
    <p:sldId id="430" r:id="rId212"/>
    <p:sldId id="431" r:id="rId213"/>
    <p:sldId id="505" r:id="rId214"/>
    <p:sldId id="432" r:id="rId215"/>
    <p:sldId id="513" r:id="rId216"/>
    <p:sldId id="510" r:id="rId217"/>
    <p:sldId id="511" r:id="rId218"/>
    <p:sldId id="512" r:id="rId219"/>
    <p:sldId id="514" r:id="rId220"/>
    <p:sldId id="515" r:id="rId221"/>
    <p:sldId id="516" r:id="rId222"/>
    <p:sldId id="517" r:id="rId223"/>
    <p:sldId id="518" r:id="rId224"/>
    <p:sldId id="522" r:id="rId225"/>
    <p:sldId id="521" r:id="rId226"/>
    <p:sldId id="520" r:id="rId227"/>
    <p:sldId id="519" r:id="rId228"/>
    <p:sldId id="509" r:id="rId229"/>
    <p:sldId id="433" r:id="rId230"/>
    <p:sldId id="434" r:id="rId231"/>
    <p:sldId id="435" r:id="rId232"/>
    <p:sldId id="438" r:id="rId233"/>
    <p:sldId id="439" r:id="rId2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-1596" y="-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27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D1139-781C-477F-9C4E-4B3120CEDA4F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F4D6F-C41D-4C44-B8AF-C313D714C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802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F4D6F-C41D-4C44-B8AF-C313D714C18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098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offers low memory consumption, high speed, and massive lists of functionalities compared to traditional lists.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divide a task and process them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makes them highly efficient. The figure shows the ratio of computation time of list/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 vs. size.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 time for the multiplication of two Python lists drastically increases with list size compared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arrays. Multiplication of two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arrays with 100,000 elements is ~40 times faster than the Python list with the same number of elements. Hence,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better solution for arrays with a large number of elements.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82D30-C9C4-49A4-9BCB-381E38F19C5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67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DE14F8D-610E-4431-AC76-E7A45D1B3A82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389D784-7F79-495B-BD14-E0EE1E4E64B8}" type="datetimeFigureOut">
              <a:rPr lang="en-IN" smtClean="0"/>
              <a:t>06-09-2022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b="1" kern="1200">
          <a:solidFill>
            <a:schemeClr val="tx1"/>
          </a:solidFill>
          <a:latin typeface="+mj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b="1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generated/numpy.eye.html" TargetMode="External"/><Relationship Id="rId2" Type="http://schemas.openxmlformats.org/officeDocument/2006/relationships/hyperlink" Target="https://numpy.org/doc/stable/reference/generated/numpy.identity.html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://membean.com/wrotds/bi-twice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it-glossary/data-lake/" TargetMode="Externa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ata-flair.training/blogs/wp-content/uploads/sites/2/2020/07/Array-Indexing.jpg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numpy-empty_like-python/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905000"/>
            <a:ext cx="8229600" cy="2593975"/>
          </a:xfrm>
        </p:spPr>
        <p:txBody>
          <a:bodyPr/>
          <a:lstStyle/>
          <a:p>
            <a:pPr algn="ctr"/>
            <a:r>
              <a:rPr lang="en-GB" sz="4800" b="1" dirty="0" smtClean="0"/>
              <a:t>Fundamentals of Data Science </a:t>
            </a:r>
            <a:br>
              <a:rPr lang="en-GB" sz="4800" b="1" dirty="0" smtClean="0"/>
            </a:br>
            <a:r>
              <a:rPr lang="en-GB" sz="4800" b="1" dirty="0" smtClean="0"/>
              <a:t>21CSS202T</a:t>
            </a:r>
            <a:endParaRPr lang="en-IN" sz="48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258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Machine-generated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Machine-generated data is information that’s automatically created by a computer</a:t>
            </a:r>
            <a:r>
              <a:rPr lang="en-GB" b="0" dirty="0" smtClean="0"/>
              <a:t>, process</a:t>
            </a:r>
            <a:r>
              <a:rPr lang="en-GB" b="0" dirty="0"/>
              <a:t>, application, or other machine without human intervention. </a:t>
            </a:r>
            <a:endParaRPr lang="en-GB" b="0" dirty="0" smtClean="0"/>
          </a:p>
          <a:p>
            <a:r>
              <a:rPr lang="en-GB" b="0" dirty="0" smtClean="0"/>
              <a:t>Machine-generated data </a:t>
            </a:r>
            <a:r>
              <a:rPr lang="en-GB" b="0" dirty="0"/>
              <a:t>is becoming a major data resource and will </a:t>
            </a:r>
            <a:r>
              <a:rPr lang="en-GB" b="0" dirty="0" smtClean="0"/>
              <a:t>continue </a:t>
            </a:r>
            <a:r>
              <a:rPr lang="en-GB" b="0" dirty="0"/>
              <a:t>to do so.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755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/>
              <a:t>Using </a:t>
            </a:r>
            <a:r>
              <a:rPr lang="en-GB" dirty="0" err="1"/>
              <a:t>np.copy</a:t>
            </a:r>
            <a:r>
              <a:rPr lang="en-GB" dirty="0"/>
              <a:t>() </a:t>
            </a:r>
            <a:r>
              <a:rPr lang="en-GB" dirty="0" smtClean="0"/>
              <a:t>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028384" cy="4800600"/>
          </a:xfrm>
        </p:spPr>
        <p:txBody>
          <a:bodyPr>
            <a:normAutofit/>
          </a:bodyPr>
          <a:lstStyle/>
          <a:p>
            <a:pPr marL="411480" lvl="1" indent="0">
              <a:buNone/>
            </a:pPr>
            <a:r>
              <a:rPr lang="en-IN" b="0" dirty="0" smtClean="0"/>
              <a:t># </a:t>
            </a:r>
            <a:r>
              <a:rPr lang="en-IN" b="0" dirty="0"/>
              <a:t>importing </a:t>
            </a:r>
            <a:r>
              <a:rPr lang="en-IN" b="0" dirty="0" err="1"/>
              <a:t>Numpy</a:t>
            </a:r>
            <a:r>
              <a:rPr lang="en-IN" b="0" dirty="0"/>
              <a:t> package</a:t>
            </a:r>
          </a:p>
          <a:p>
            <a:pPr marL="411480" lvl="1" indent="0">
              <a:buNone/>
            </a:pPr>
            <a:r>
              <a:rPr lang="en-IN" b="0" dirty="0"/>
              <a:t>import </a:t>
            </a:r>
            <a:r>
              <a:rPr lang="en-IN" b="0" dirty="0" err="1"/>
              <a:t>numpy</a:t>
            </a:r>
            <a:r>
              <a:rPr lang="en-IN" b="0" dirty="0"/>
              <a:t> as </a:t>
            </a:r>
            <a:r>
              <a:rPr lang="en-IN" b="0" dirty="0" err="1" smtClean="0"/>
              <a:t>np</a:t>
            </a:r>
            <a:endParaRPr lang="en-IN" b="0" dirty="0" smtClean="0"/>
          </a:p>
          <a:p>
            <a:pPr marL="411480" lvl="1" indent="0">
              <a:buNone/>
            </a:pPr>
            <a:r>
              <a:rPr lang="en-IN" b="0" dirty="0" err="1" smtClean="0"/>
              <a:t>org_array</a:t>
            </a:r>
            <a:r>
              <a:rPr lang="en-IN" b="0" dirty="0" smtClean="0"/>
              <a:t> </a:t>
            </a:r>
            <a:r>
              <a:rPr lang="en-IN" b="0" dirty="0"/>
              <a:t>= </a:t>
            </a:r>
            <a:r>
              <a:rPr lang="en-IN" b="0" dirty="0" err="1"/>
              <a:t>np.array</a:t>
            </a:r>
            <a:r>
              <a:rPr lang="en-IN" b="0" dirty="0"/>
              <a:t>([1.54, 2.99, 3.42, 4.87, </a:t>
            </a:r>
            <a:r>
              <a:rPr lang="en-IN" b="0" dirty="0" smtClean="0"/>
              <a:t>6.94, 8.21</a:t>
            </a:r>
            <a:r>
              <a:rPr lang="en-IN" b="0" dirty="0"/>
              <a:t>, 7.65, 10.50, 77.5])</a:t>
            </a:r>
          </a:p>
          <a:p>
            <a:pPr marL="411480" lvl="1" indent="0">
              <a:buNone/>
            </a:pPr>
            <a:r>
              <a:rPr lang="en-IN" b="0" dirty="0" smtClean="0"/>
              <a:t>print</a:t>
            </a:r>
            <a:r>
              <a:rPr lang="en-IN" b="0" dirty="0"/>
              <a:t>("Original array: ")</a:t>
            </a:r>
          </a:p>
          <a:p>
            <a:pPr marL="411480" lvl="1" indent="0">
              <a:buNone/>
            </a:pPr>
            <a:r>
              <a:rPr lang="en-IN" b="0" dirty="0" smtClean="0"/>
              <a:t>print(</a:t>
            </a:r>
            <a:r>
              <a:rPr lang="en-IN" b="0" dirty="0" err="1" smtClean="0"/>
              <a:t>org_array</a:t>
            </a:r>
            <a:r>
              <a:rPr lang="en-IN" b="0" dirty="0"/>
              <a:t>)</a:t>
            </a:r>
          </a:p>
          <a:p>
            <a:pPr marL="411480" lvl="1" indent="0">
              <a:buNone/>
            </a:pPr>
            <a:r>
              <a:rPr lang="en-IN" b="0" dirty="0" err="1" smtClean="0"/>
              <a:t>copy_array</a:t>
            </a:r>
            <a:r>
              <a:rPr lang="en-IN" b="0" dirty="0" smtClean="0"/>
              <a:t> </a:t>
            </a:r>
            <a:r>
              <a:rPr lang="en-IN" b="0" dirty="0"/>
              <a:t>= </a:t>
            </a:r>
            <a:r>
              <a:rPr lang="en-IN" b="0" dirty="0" err="1"/>
              <a:t>np.copy</a:t>
            </a:r>
            <a:r>
              <a:rPr lang="en-IN" b="0" dirty="0"/>
              <a:t>(</a:t>
            </a:r>
            <a:r>
              <a:rPr lang="en-IN" b="0" dirty="0" err="1"/>
              <a:t>org_array</a:t>
            </a:r>
            <a:r>
              <a:rPr lang="en-IN" b="0" dirty="0"/>
              <a:t>)</a:t>
            </a:r>
          </a:p>
          <a:p>
            <a:pPr marL="411480" lvl="1" indent="0">
              <a:buNone/>
            </a:pPr>
            <a:r>
              <a:rPr lang="en-IN" b="0" dirty="0" smtClean="0"/>
              <a:t>print</a:t>
            </a:r>
            <a:r>
              <a:rPr lang="en-IN" b="0" dirty="0"/>
              <a:t>("\</a:t>
            </a:r>
            <a:r>
              <a:rPr lang="en-IN" b="0" dirty="0" err="1"/>
              <a:t>nCopied</a:t>
            </a:r>
            <a:r>
              <a:rPr lang="en-IN" b="0" dirty="0"/>
              <a:t> array: ")</a:t>
            </a:r>
          </a:p>
          <a:p>
            <a:pPr marL="411480" lvl="1" indent="0">
              <a:buNone/>
            </a:pPr>
            <a:r>
              <a:rPr lang="en-IN" b="0" dirty="0" smtClean="0"/>
              <a:t># </a:t>
            </a:r>
            <a:r>
              <a:rPr lang="en-IN" b="0" dirty="0"/>
              <a:t>printing the copied </a:t>
            </a:r>
            <a:r>
              <a:rPr lang="en-IN" b="0" dirty="0" err="1"/>
              <a:t>Numpy</a:t>
            </a:r>
            <a:r>
              <a:rPr lang="en-IN" b="0" dirty="0"/>
              <a:t> </a:t>
            </a:r>
            <a:r>
              <a:rPr lang="en-IN" b="0" dirty="0" smtClean="0"/>
              <a:t>array</a:t>
            </a:r>
          </a:p>
          <a:p>
            <a:pPr marL="411480" lvl="1" indent="0">
              <a:buNone/>
            </a:pPr>
            <a:r>
              <a:rPr lang="en-IN" b="0" dirty="0" smtClean="0"/>
              <a:t>print(</a:t>
            </a:r>
            <a:r>
              <a:rPr lang="en-IN" b="0" dirty="0" err="1" smtClean="0"/>
              <a:t>copy_array</a:t>
            </a:r>
            <a:r>
              <a:rPr lang="en-IN" b="0" dirty="0" smtClean="0"/>
              <a:t>)</a:t>
            </a:r>
            <a:endParaRPr lang="en-IN" b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88" y="4725144"/>
            <a:ext cx="5961352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3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 Assignment 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IN" b="0" dirty="0" smtClean="0"/>
              <a:t>import </a:t>
            </a:r>
            <a:r>
              <a:rPr lang="en-IN" b="0" dirty="0" err="1"/>
              <a:t>numpy</a:t>
            </a:r>
            <a:r>
              <a:rPr lang="en-IN" b="0" dirty="0"/>
              <a:t> as </a:t>
            </a:r>
            <a:r>
              <a:rPr lang="en-IN" b="0" dirty="0" err="1"/>
              <a:t>np</a:t>
            </a:r>
            <a:endParaRPr lang="en-IN" b="0" dirty="0"/>
          </a:p>
          <a:p>
            <a:pPr marL="114300" indent="0">
              <a:buNone/>
            </a:pPr>
            <a:r>
              <a:rPr lang="en-IN" b="0" dirty="0" err="1" smtClean="0"/>
              <a:t>org_array</a:t>
            </a:r>
            <a:r>
              <a:rPr lang="en-IN" b="0" dirty="0" smtClean="0"/>
              <a:t> </a:t>
            </a:r>
            <a:r>
              <a:rPr lang="en-IN" b="0" dirty="0"/>
              <a:t>= </a:t>
            </a:r>
            <a:r>
              <a:rPr lang="en-IN" b="0" dirty="0" err="1"/>
              <a:t>np.array</a:t>
            </a:r>
            <a:r>
              <a:rPr lang="en-IN" b="0" dirty="0"/>
              <a:t>([[99, 22, 33</a:t>
            </a:r>
            <a:r>
              <a:rPr lang="en-IN" b="0" dirty="0" smtClean="0"/>
              <a:t>],[</a:t>
            </a:r>
            <a:r>
              <a:rPr lang="en-IN" b="0" dirty="0"/>
              <a:t>44, 77, 66]])</a:t>
            </a:r>
          </a:p>
          <a:p>
            <a:pPr marL="114300" indent="0">
              <a:buNone/>
            </a:pPr>
            <a:r>
              <a:rPr lang="en-IN" b="0" dirty="0" smtClean="0">
                <a:solidFill>
                  <a:schemeClr val="bg1">
                    <a:lumMod val="85000"/>
                  </a:schemeClr>
                </a:solidFill>
              </a:rPr>
              <a:t># </a:t>
            </a:r>
            <a:r>
              <a:rPr lang="en-IN" b="0" dirty="0">
                <a:solidFill>
                  <a:schemeClr val="bg1">
                    <a:lumMod val="85000"/>
                  </a:schemeClr>
                </a:solidFill>
              </a:rPr>
              <a:t>Copying </a:t>
            </a:r>
            <a:r>
              <a:rPr lang="en-IN" b="0" dirty="0" err="1">
                <a:solidFill>
                  <a:schemeClr val="bg1">
                    <a:lumMod val="85000"/>
                  </a:schemeClr>
                </a:solidFill>
              </a:rPr>
              <a:t>org_array</a:t>
            </a:r>
            <a:r>
              <a:rPr lang="en-IN" b="0" dirty="0">
                <a:solidFill>
                  <a:schemeClr val="bg1">
                    <a:lumMod val="85000"/>
                  </a:schemeClr>
                </a:solidFill>
              </a:rPr>
              <a:t> to </a:t>
            </a:r>
            <a:r>
              <a:rPr lang="en-IN" b="0" dirty="0" err="1" smtClean="0">
                <a:solidFill>
                  <a:schemeClr val="bg1">
                    <a:lumMod val="85000"/>
                  </a:schemeClr>
                </a:solidFill>
              </a:rPr>
              <a:t>copy_array</a:t>
            </a:r>
            <a:r>
              <a:rPr lang="en-IN" b="0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IN" b="0" dirty="0">
                <a:solidFill>
                  <a:schemeClr val="bg1">
                    <a:lumMod val="85000"/>
                  </a:schemeClr>
                </a:solidFill>
              </a:rPr>
              <a:t>using Assignment operator</a:t>
            </a:r>
          </a:p>
          <a:p>
            <a:pPr marL="114300" indent="0">
              <a:buNone/>
            </a:pPr>
            <a:r>
              <a:rPr lang="en-IN" b="0" dirty="0" err="1"/>
              <a:t>copy_array</a:t>
            </a:r>
            <a:r>
              <a:rPr lang="en-IN" b="0" dirty="0"/>
              <a:t> = </a:t>
            </a:r>
            <a:r>
              <a:rPr lang="en-IN" b="0" dirty="0" err="1"/>
              <a:t>org_array</a:t>
            </a:r>
            <a:endParaRPr lang="en-IN" b="0" dirty="0"/>
          </a:p>
          <a:p>
            <a:pPr marL="114300" indent="0">
              <a:buNone/>
            </a:pPr>
            <a:endParaRPr lang="en-IN" b="0" dirty="0"/>
          </a:p>
          <a:p>
            <a:pPr marL="114300" indent="0">
              <a:buNone/>
            </a:pPr>
            <a:r>
              <a:rPr lang="en-IN" b="0" dirty="0">
                <a:solidFill>
                  <a:schemeClr val="bg1">
                    <a:lumMod val="85000"/>
                  </a:schemeClr>
                </a:solidFill>
              </a:rPr>
              <a:t># modifying </a:t>
            </a:r>
            <a:r>
              <a:rPr lang="en-IN" b="0" dirty="0" err="1">
                <a:solidFill>
                  <a:schemeClr val="bg1">
                    <a:lumMod val="85000"/>
                  </a:schemeClr>
                </a:solidFill>
              </a:rPr>
              <a:t>org_array</a:t>
            </a:r>
            <a:endParaRPr lang="en-IN" b="0" dirty="0">
              <a:solidFill>
                <a:schemeClr val="bg1">
                  <a:lumMod val="85000"/>
                </a:schemeClr>
              </a:solidFill>
            </a:endParaRPr>
          </a:p>
          <a:p>
            <a:pPr marL="114300" indent="0">
              <a:buNone/>
            </a:pPr>
            <a:r>
              <a:rPr lang="en-IN" b="0" dirty="0" err="1"/>
              <a:t>org_array</a:t>
            </a:r>
            <a:r>
              <a:rPr lang="en-IN" b="0" dirty="0"/>
              <a:t>[1, 2] = 13</a:t>
            </a:r>
          </a:p>
          <a:p>
            <a:pPr marL="114300" indent="0">
              <a:buNone/>
            </a:pPr>
            <a:endParaRPr lang="en-IN" b="0" dirty="0"/>
          </a:p>
          <a:p>
            <a:pPr marL="114300" indent="0">
              <a:buNone/>
            </a:pPr>
            <a:r>
              <a:rPr lang="en-IN" b="0" dirty="0">
                <a:solidFill>
                  <a:schemeClr val="bg1">
                    <a:lumMod val="85000"/>
                  </a:schemeClr>
                </a:solidFill>
              </a:rPr>
              <a:t># checking if </a:t>
            </a:r>
            <a:r>
              <a:rPr lang="en-IN" b="0" dirty="0" err="1">
                <a:solidFill>
                  <a:schemeClr val="bg1">
                    <a:lumMod val="85000"/>
                  </a:schemeClr>
                </a:solidFill>
              </a:rPr>
              <a:t>copy_array</a:t>
            </a:r>
            <a:r>
              <a:rPr lang="en-IN" b="0" dirty="0">
                <a:solidFill>
                  <a:schemeClr val="bg1">
                    <a:lumMod val="85000"/>
                  </a:schemeClr>
                </a:solidFill>
              </a:rPr>
              <a:t> has remained the same</a:t>
            </a:r>
          </a:p>
          <a:p>
            <a:pPr marL="114300" indent="0">
              <a:buNone/>
            </a:pPr>
            <a:endParaRPr lang="en-IN" b="0" dirty="0"/>
          </a:p>
          <a:p>
            <a:pPr marL="114300" indent="0">
              <a:buNone/>
            </a:pPr>
            <a:r>
              <a:rPr lang="en-IN" b="0" dirty="0">
                <a:solidFill>
                  <a:schemeClr val="bg1">
                    <a:lumMod val="85000"/>
                  </a:schemeClr>
                </a:solidFill>
              </a:rPr>
              <a:t># printing original array</a:t>
            </a:r>
          </a:p>
          <a:p>
            <a:pPr marL="114300" indent="0">
              <a:buNone/>
            </a:pPr>
            <a:r>
              <a:rPr lang="en-IN" b="0" dirty="0"/>
              <a:t>print('Original Array: \n', </a:t>
            </a:r>
            <a:r>
              <a:rPr lang="en-IN" b="0" dirty="0" err="1"/>
              <a:t>org_array</a:t>
            </a:r>
            <a:r>
              <a:rPr lang="en-IN" b="0" dirty="0"/>
              <a:t>)</a:t>
            </a:r>
          </a:p>
          <a:p>
            <a:pPr marL="114300" indent="0">
              <a:buNone/>
            </a:pPr>
            <a:endParaRPr lang="en-IN" b="0" dirty="0"/>
          </a:p>
          <a:p>
            <a:pPr marL="114300" indent="0">
              <a:buNone/>
            </a:pPr>
            <a:r>
              <a:rPr lang="en-IN" b="0" dirty="0">
                <a:solidFill>
                  <a:schemeClr val="bg1">
                    <a:lumMod val="85000"/>
                  </a:schemeClr>
                </a:solidFill>
              </a:rPr>
              <a:t># printing copied array</a:t>
            </a:r>
          </a:p>
          <a:p>
            <a:pPr marL="114300" indent="0">
              <a:buNone/>
            </a:pPr>
            <a:r>
              <a:rPr lang="en-IN" b="0" dirty="0"/>
              <a:t>print('\</a:t>
            </a:r>
            <a:r>
              <a:rPr lang="en-IN" b="0" dirty="0" err="1"/>
              <a:t>nCopied</a:t>
            </a:r>
            <a:r>
              <a:rPr lang="en-IN" b="0" dirty="0"/>
              <a:t> Array: \n', </a:t>
            </a:r>
            <a:r>
              <a:rPr lang="en-IN" b="0" dirty="0" err="1"/>
              <a:t>copy_array</a:t>
            </a:r>
            <a:r>
              <a:rPr lang="en-IN" b="0" dirty="0"/>
              <a:t>)</a:t>
            </a:r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437111"/>
            <a:ext cx="2454771" cy="241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49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Iterating 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0" dirty="0"/>
              <a:t>Iterating means going through elements one by one.</a:t>
            </a:r>
          </a:p>
          <a:p>
            <a:r>
              <a:rPr lang="en-GB" b="0" dirty="0"/>
              <a:t>As we deal with multi-dimensional arrays in </a:t>
            </a:r>
            <a:r>
              <a:rPr lang="en-GB" b="0" dirty="0" err="1"/>
              <a:t>numpy</a:t>
            </a:r>
            <a:r>
              <a:rPr lang="en-GB" b="0" dirty="0"/>
              <a:t>, we can do this using basic for loop of python.</a:t>
            </a:r>
          </a:p>
          <a:p>
            <a:r>
              <a:rPr lang="en-GB" b="0" dirty="0"/>
              <a:t>If we iterate on a 1-D array it will go through each element one by one.</a:t>
            </a:r>
          </a:p>
          <a:p>
            <a:r>
              <a:rPr lang="en-GB" b="0" dirty="0"/>
              <a:t>Iterate on the elements of the following 1-D array:</a:t>
            </a:r>
          </a:p>
          <a:p>
            <a:pPr marL="114300" indent="0">
              <a:buNone/>
            </a:pPr>
            <a:r>
              <a:rPr lang="en-GB" b="0" dirty="0" smtClean="0"/>
              <a:t>	import</a:t>
            </a:r>
            <a:r>
              <a:rPr lang="en-GB" b="0" dirty="0"/>
              <a:t>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 smtClean="0"/>
              <a:t>	</a:t>
            </a:r>
            <a:r>
              <a:rPr lang="en-GB" b="0" dirty="0" err="1" smtClean="0"/>
              <a:t>arr</a:t>
            </a:r>
            <a:r>
              <a:rPr lang="en-GB" b="0" dirty="0" smtClean="0"/>
              <a:t> </a:t>
            </a:r>
            <a:r>
              <a:rPr lang="en-GB" b="0" dirty="0"/>
              <a:t>= </a:t>
            </a:r>
            <a:r>
              <a:rPr lang="en-GB" b="0" dirty="0" err="1"/>
              <a:t>np.array</a:t>
            </a:r>
            <a:r>
              <a:rPr lang="en-GB" b="0" dirty="0"/>
              <a:t>([1, 2, 3])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 smtClean="0"/>
              <a:t>	for</a:t>
            </a:r>
            <a:r>
              <a:rPr lang="en-GB" b="0" dirty="0"/>
              <a:t> x in </a:t>
            </a:r>
            <a:r>
              <a:rPr lang="en-GB" b="0" dirty="0" err="1"/>
              <a:t>arr</a:t>
            </a:r>
            <a:r>
              <a:rPr lang="en-GB" b="0" dirty="0"/>
              <a:t>:</a:t>
            </a:r>
            <a:br>
              <a:rPr lang="en-GB" b="0" dirty="0"/>
            </a:br>
            <a:r>
              <a:rPr lang="en-GB" b="0" dirty="0"/>
              <a:t>  </a:t>
            </a:r>
            <a:r>
              <a:rPr lang="en-GB" b="0" dirty="0" smtClean="0"/>
              <a:t>		print(x)</a:t>
            </a:r>
          </a:p>
          <a:p>
            <a:pPr marL="114300" indent="0">
              <a:buNone/>
            </a:pPr>
            <a:r>
              <a:rPr lang="en-GB" b="0" dirty="0" smtClean="0"/>
              <a:t>Output:</a:t>
            </a:r>
          </a:p>
          <a:p>
            <a:pPr marL="114300" indent="0">
              <a:buNone/>
            </a:pPr>
            <a:r>
              <a:rPr lang="en-IN" b="0" dirty="0"/>
              <a:t>1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2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3</a:t>
            </a:r>
            <a:endParaRPr lang="en-GB" b="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864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Iterating 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Iterating 2-D Arrays</a:t>
            </a:r>
          </a:p>
          <a:p>
            <a:pPr lvl="1"/>
            <a:r>
              <a:rPr lang="en-GB" b="0" dirty="0"/>
              <a:t>In a 2-D array it will go through all the rows</a:t>
            </a:r>
            <a:r>
              <a:rPr lang="en-GB" b="0" dirty="0" smtClean="0"/>
              <a:t>.</a:t>
            </a:r>
          </a:p>
          <a:p>
            <a:pPr lvl="1"/>
            <a:r>
              <a:rPr lang="en-GB" b="0" dirty="0"/>
              <a:t>If we iterate on a </a:t>
            </a:r>
            <a:r>
              <a:rPr lang="en-GB" b="0" i="1" dirty="0"/>
              <a:t>n</a:t>
            </a:r>
            <a:r>
              <a:rPr lang="en-GB" b="0" dirty="0"/>
              <a:t>-D array it will go through </a:t>
            </a:r>
            <a:r>
              <a:rPr lang="en-GB" b="0" dirty="0" smtClean="0"/>
              <a:t>(n-1)</a:t>
            </a:r>
            <a:r>
              <a:rPr lang="en-GB" b="0" dirty="0" err="1" smtClean="0"/>
              <a:t>th</a:t>
            </a:r>
            <a:r>
              <a:rPr lang="en-GB" b="0" dirty="0" smtClean="0"/>
              <a:t> </a:t>
            </a:r>
            <a:r>
              <a:rPr lang="en-GB" b="0" dirty="0"/>
              <a:t>dimension one by one</a:t>
            </a:r>
            <a:r>
              <a:rPr lang="en-GB" b="0" dirty="0" smtClean="0"/>
              <a:t>.</a:t>
            </a:r>
            <a:endParaRPr lang="en-GB" b="0" dirty="0"/>
          </a:p>
          <a:p>
            <a:pPr marL="114300" indent="0">
              <a:buNone/>
            </a:pPr>
            <a:endParaRPr lang="en-GB" b="0" dirty="0" smtClean="0"/>
          </a:p>
          <a:p>
            <a:pPr marL="114300" indent="0">
              <a:buNone/>
            </a:pPr>
            <a:r>
              <a:rPr lang="en-GB" b="0" dirty="0" smtClean="0"/>
              <a:t>import</a:t>
            </a:r>
            <a:r>
              <a:rPr lang="en-GB" b="0" dirty="0"/>
              <a:t>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([[1, 2, 3], [4, 5, 6]])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for x in </a:t>
            </a:r>
            <a:r>
              <a:rPr lang="en-GB" b="0" dirty="0" err="1"/>
              <a:t>arr</a:t>
            </a:r>
            <a:r>
              <a:rPr lang="en-GB" b="0" dirty="0"/>
              <a:t>:</a:t>
            </a: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  print(x</a:t>
            </a:r>
            <a:r>
              <a:rPr lang="en-GB" b="0" dirty="0" smtClean="0"/>
              <a:t>)</a:t>
            </a:r>
          </a:p>
          <a:p>
            <a:pPr marL="114300" indent="0">
              <a:buNone/>
            </a:pPr>
            <a:r>
              <a:rPr lang="en-GB" b="0" dirty="0"/>
              <a:t>Output:</a:t>
            </a:r>
          </a:p>
          <a:p>
            <a:pPr marL="114300" indent="0">
              <a:buNone/>
            </a:pPr>
            <a:r>
              <a:rPr lang="en-IN" b="0" dirty="0"/>
              <a:t>[1 2 3]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[4 5 6]</a:t>
            </a:r>
            <a:endParaRPr lang="en-IN" dirty="0"/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35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Iterating 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dirty="0"/>
              <a:t>To return the actual values, the scalars, we have to iterate the arrays in each dimension.</a:t>
            </a:r>
          </a:p>
          <a:p>
            <a:pPr marL="114300" indent="0">
              <a:buNone/>
            </a:pPr>
            <a:r>
              <a:rPr lang="en-GB" b="0" dirty="0" err="1" smtClean="0"/>
              <a:t>arr</a:t>
            </a:r>
            <a:r>
              <a:rPr lang="en-GB" b="0" dirty="0" smtClean="0"/>
              <a:t> </a:t>
            </a:r>
            <a:r>
              <a:rPr lang="en-GB" b="0" dirty="0"/>
              <a:t>= </a:t>
            </a:r>
            <a:r>
              <a:rPr lang="en-GB" b="0" dirty="0" err="1"/>
              <a:t>np.array</a:t>
            </a:r>
            <a:r>
              <a:rPr lang="en-GB" b="0" dirty="0"/>
              <a:t>([[1, 2, 3], [4, 5, 6]])</a:t>
            </a:r>
          </a:p>
          <a:p>
            <a:pPr marL="114300" indent="0">
              <a:buNone/>
            </a:pPr>
            <a:r>
              <a:rPr lang="en-GB" b="0" dirty="0" smtClean="0"/>
              <a:t>for </a:t>
            </a:r>
            <a:r>
              <a:rPr lang="en-GB" b="0" dirty="0"/>
              <a:t>x in </a:t>
            </a:r>
            <a:r>
              <a:rPr lang="en-GB" b="0" dirty="0" err="1"/>
              <a:t>arr</a:t>
            </a:r>
            <a:r>
              <a:rPr lang="en-GB" b="0" dirty="0"/>
              <a:t>:</a:t>
            </a:r>
          </a:p>
          <a:p>
            <a:pPr marL="114300" indent="0">
              <a:buNone/>
            </a:pPr>
            <a:r>
              <a:rPr lang="en-GB" b="0" dirty="0"/>
              <a:t>  for y in x:</a:t>
            </a:r>
          </a:p>
          <a:p>
            <a:pPr marL="114300" indent="0">
              <a:buNone/>
            </a:pPr>
            <a:r>
              <a:rPr lang="en-GB" b="0" dirty="0"/>
              <a:t>    print(y</a:t>
            </a:r>
            <a:r>
              <a:rPr lang="en-GB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IN" b="0" dirty="0"/>
              <a:t>1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2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3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4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5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6</a:t>
            </a:r>
            <a:endParaRPr lang="en-GB" b="0" dirty="0" smtClean="0"/>
          </a:p>
          <a:p>
            <a:pPr marL="114300" indent="0">
              <a:buNone/>
            </a:pPr>
            <a:endParaRPr lang="en-GB" b="0" dirty="0" smtClean="0"/>
          </a:p>
        </p:txBody>
      </p:sp>
    </p:spTree>
    <p:extLst>
      <p:ext uri="{BB962C8B-B14F-4D97-AF65-F5344CB8AC3E}">
        <p14:creationId xmlns:p14="http://schemas.microsoft.com/office/powerpoint/2010/main" val="1992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Iterating 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Iterating 3-D Arrays</a:t>
            </a:r>
          </a:p>
          <a:p>
            <a:pPr lvl="1"/>
            <a:r>
              <a:rPr lang="en-GB" b="0" dirty="0"/>
              <a:t>In a 3-D array it will go through all the 2-D arrays.</a:t>
            </a:r>
          </a:p>
          <a:p>
            <a:pPr lvl="1"/>
            <a:endParaRPr lang="en-GB" dirty="0"/>
          </a:p>
          <a:p>
            <a:r>
              <a:rPr lang="en-GB" b="0" dirty="0"/>
              <a:t>import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([[[1, 2, 3], [4, 5, 6]], [[7, 8, 9], [10, 11, 12]]])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>for x in </a:t>
            </a:r>
            <a:r>
              <a:rPr lang="en-GB" b="0" dirty="0" err="1"/>
              <a:t>arr</a:t>
            </a:r>
            <a:r>
              <a:rPr lang="en-GB" b="0" dirty="0"/>
              <a:t>:</a:t>
            </a:r>
            <a:br>
              <a:rPr lang="en-GB" b="0" dirty="0"/>
            </a:br>
            <a:r>
              <a:rPr lang="en-GB" b="0" dirty="0"/>
              <a:t>  print(x)</a:t>
            </a:r>
          </a:p>
          <a:p>
            <a:pPr marL="114300" indent="0">
              <a:buNone/>
            </a:pP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[[</a:t>
            </a:r>
            <a:r>
              <a:rPr lang="en-GB" dirty="0"/>
              <a:t>1 2 3] [4 5 6]]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[[ </a:t>
            </a:r>
            <a:r>
              <a:rPr lang="en-GB" dirty="0"/>
              <a:t>7 8 9] [10 11 12]]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18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Iterating 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Iterating 3-D Arrays</a:t>
            </a:r>
          </a:p>
          <a:p>
            <a:pPr lvl="1"/>
            <a:r>
              <a:rPr lang="en-GB" b="0" dirty="0"/>
              <a:t>To return the actual values, the scalars, we have to iterate the arrays in each dimension.</a:t>
            </a:r>
          </a:p>
          <a:p>
            <a:pPr marL="114300" indent="0">
              <a:buNone/>
            </a:pP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>import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([[[1, 2, 3], [4, 5, 6]], [[7, 8, 9], [10, 11, 12]]])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for x in </a:t>
            </a:r>
            <a:r>
              <a:rPr lang="en-GB" b="0" dirty="0" err="1"/>
              <a:t>arr</a:t>
            </a:r>
            <a:r>
              <a:rPr lang="en-GB" b="0" dirty="0"/>
              <a:t>:</a:t>
            </a: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  for y in x:</a:t>
            </a: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    for z in y:</a:t>
            </a: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      print(z)</a:t>
            </a:r>
            <a:r>
              <a:rPr lang="en-GB" dirty="0"/>
              <a:t/>
            </a:r>
            <a:br>
              <a:rPr lang="en-GB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73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Iterating Arrays Using </a:t>
            </a:r>
            <a:r>
              <a:rPr lang="en-IN" sz="4400" dirty="0" err="1"/>
              <a:t>nditer</a:t>
            </a:r>
            <a:r>
              <a:rPr lang="en-IN" sz="4400" dirty="0" smtClean="0"/>
              <a:t>()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07088" cy="4800600"/>
          </a:xfrm>
        </p:spPr>
        <p:txBody>
          <a:bodyPr>
            <a:normAutofit fontScale="92500" lnSpcReduction="10000"/>
          </a:bodyPr>
          <a:lstStyle/>
          <a:p>
            <a:r>
              <a:rPr lang="en-GB" b="0" dirty="0"/>
              <a:t>The function </a:t>
            </a:r>
            <a:r>
              <a:rPr lang="en-GB" b="0" dirty="0" err="1"/>
              <a:t>nditer</a:t>
            </a:r>
            <a:r>
              <a:rPr lang="en-GB" b="0" dirty="0"/>
              <a:t>() is a helping function that can be used from very basic to very advanced iterations. </a:t>
            </a:r>
            <a:endParaRPr lang="en-GB" b="0" dirty="0" smtClean="0"/>
          </a:p>
          <a:p>
            <a:endParaRPr lang="en-GB" b="0" dirty="0"/>
          </a:p>
          <a:p>
            <a:r>
              <a:rPr lang="en-GB" dirty="0"/>
              <a:t>Iterating on Each Scalar Element</a:t>
            </a:r>
          </a:p>
          <a:p>
            <a:pPr lvl="1"/>
            <a:r>
              <a:rPr lang="en-GB" b="0" dirty="0"/>
              <a:t>In basic for loops, iterating through each scalar of an array we need to use </a:t>
            </a:r>
            <a:r>
              <a:rPr lang="en-GB" b="0" i="1" dirty="0"/>
              <a:t>n</a:t>
            </a:r>
            <a:r>
              <a:rPr lang="en-GB" b="0" dirty="0"/>
              <a:t> for loops which can be difficult to write for arrays with very high dimensionality.</a:t>
            </a:r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r>
              <a:rPr lang="en-GB" b="0" dirty="0" smtClean="0"/>
              <a:t>import</a:t>
            </a:r>
            <a:r>
              <a:rPr lang="en-GB" b="0" dirty="0"/>
              <a:t>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([[[1, 2], [3, 4]], [[5, 6], [7, 8]]])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for x in </a:t>
            </a:r>
            <a:r>
              <a:rPr lang="en-GB" b="0" dirty="0" err="1"/>
              <a:t>np.nditer</a:t>
            </a:r>
            <a:r>
              <a:rPr lang="en-GB" b="0" dirty="0"/>
              <a:t>(</a:t>
            </a:r>
            <a:r>
              <a:rPr lang="en-GB" b="0" dirty="0" err="1"/>
              <a:t>arr</a:t>
            </a:r>
            <a:r>
              <a:rPr lang="en-GB" b="0" dirty="0"/>
              <a:t>):</a:t>
            </a: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  print(x)</a:t>
            </a:r>
            <a:r>
              <a:rPr lang="en-GB" dirty="0"/>
              <a:t/>
            </a:r>
            <a:br>
              <a:rPr lang="en-GB" dirty="0"/>
            </a:br>
            <a:endParaRPr lang="en-IN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onsolas" pitchFamily="49" charset="0"/>
                <a:cs typeface="Arial" pitchFamily="34" charset="0"/>
              </a:rPr>
              <a:t>1 2 3 4 5 6 7 8</a:t>
            </a: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onsolas" pitchFamily="49" charset="0"/>
                <a:cs typeface="Arial" pitchFamily="34" charset="0"/>
              </a:rPr>
              <a:t>1 2 3 4 5 6 7 8</a:t>
            </a: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12360" y="1916832"/>
            <a:ext cx="5578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  <a:p>
            <a:r>
              <a:rPr lang="en-IN" dirty="0"/>
              <a:t>2</a:t>
            </a:r>
          </a:p>
          <a:p>
            <a:r>
              <a:rPr lang="en-IN" dirty="0"/>
              <a:t>3</a:t>
            </a:r>
          </a:p>
          <a:p>
            <a:r>
              <a:rPr lang="en-IN" dirty="0"/>
              <a:t>4</a:t>
            </a:r>
          </a:p>
          <a:p>
            <a:r>
              <a:rPr lang="en-IN" dirty="0"/>
              <a:t>5</a:t>
            </a:r>
          </a:p>
          <a:p>
            <a:r>
              <a:rPr lang="en-IN" dirty="0"/>
              <a:t>6</a:t>
            </a:r>
          </a:p>
          <a:p>
            <a:r>
              <a:rPr lang="en-IN" dirty="0"/>
              <a:t>7</a:t>
            </a:r>
          </a:p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8857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array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The identity array is a square array with ones on the main diagonal. </a:t>
            </a:r>
            <a:endParaRPr lang="en-GB" b="0" dirty="0" smtClean="0"/>
          </a:p>
          <a:p>
            <a:r>
              <a:rPr lang="en-GB" b="0" dirty="0" smtClean="0"/>
              <a:t>The </a:t>
            </a:r>
            <a:r>
              <a:rPr lang="en-GB" b="0" dirty="0"/>
              <a:t>identity() function return the identity array</a:t>
            </a:r>
            <a:r>
              <a:rPr lang="en-GB" b="0" dirty="0" smtClean="0"/>
              <a:t>.</a:t>
            </a:r>
          </a:p>
          <a:p>
            <a:endParaRPr lang="en-GB" b="0" dirty="0"/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71800"/>
            <a:ext cx="2923381" cy="325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6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600198"/>
            <a:ext cx="7620000" cy="4800600"/>
          </a:xfrm>
        </p:spPr>
        <p:txBody>
          <a:bodyPr/>
          <a:lstStyle/>
          <a:p>
            <a:r>
              <a:rPr lang="en-GB" dirty="0" err="1"/>
              <a:t>numpy.identity</a:t>
            </a:r>
            <a:r>
              <a:rPr lang="en-GB" dirty="0"/>
              <a:t>(n, </a:t>
            </a:r>
            <a:r>
              <a:rPr lang="en-GB" dirty="0" err="1"/>
              <a:t>dtype</a:t>
            </a:r>
            <a:r>
              <a:rPr lang="en-GB" dirty="0"/>
              <a:t> = None) : </a:t>
            </a:r>
            <a:r>
              <a:rPr lang="en-GB" b="0" dirty="0"/>
              <a:t>Return a identity matrix i.e. a square matrix with ones on the main </a:t>
            </a:r>
            <a:r>
              <a:rPr lang="en-GB" b="0" dirty="0" err="1" smtClean="0"/>
              <a:t>daignol</a:t>
            </a:r>
            <a:endParaRPr lang="en-GB" b="0" dirty="0" smtClean="0"/>
          </a:p>
          <a:p>
            <a:endParaRPr lang="en-GB" b="0" dirty="0" smtClean="0"/>
          </a:p>
          <a:p>
            <a:r>
              <a:rPr lang="en-GB" dirty="0" smtClean="0"/>
              <a:t>Parameters:</a:t>
            </a:r>
          </a:p>
          <a:p>
            <a:pPr lvl="1"/>
            <a:r>
              <a:rPr lang="en-GB" dirty="0"/>
              <a:t>n : </a:t>
            </a:r>
            <a:r>
              <a:rPr lang="en-GB" b="0" dirty="0"/>
              <a:t>[</a:t>
            </a:r>
            <a:r>
              <a:rPr lang="en-GB" b="0" dirty="0" err="1"/>
              <a:t>int</a:t>
            </a:r>
            <a:r>
              <a:rPr lang="en-GB" b="0" dirty="0"/>
              <a:t>] Dimension n x n of output array </a:t>
            </a:r>
            <a:endParaRPr lang="en-GB" dirty="0" smtClean="0"/>
          </a:p>
          <a:p>
            <a:pPr lvl="1"/>
            <a:r>
              <a:rPr lang="en-GB" dirty="0" err="1" smtClean="0"/>
              <a:t>dtype</a:t>
            </a:r>
            <a:r>
              <a:rPr lang="en-GB" dirty="0" smtClean="0"/>
              <a:t> </a:t>
            </a:r>
            <a:r>
              <a:rPr lang="en-GB" dirty="0"/>
              <a:t>: </a:t>
            </a:r>
            <a:r>
              <a:rPr lang="en-GB" b="0" dirty="0"/>
              <a:t>[optional, float(by Default)] Data type of returned </a:t>
            </a:r>
            <a:r>
              <a:rPr lang="en-GB" b="0" dirty="0" smtClean="0"/>
              <a:t>array</a:t>
            </a:r>
            <a:endParaRPr lang="en-IN" b="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37112"/>
            <a:ext cx="260032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43388"/>
            <a:ext cx="20574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958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Machine-generated data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777"/>
            <a:ext cx="7620000" cy="4377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34680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array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14300" indent="0" fontAlgn="base">
              <a:buNone/>
            </a:pPr>
            <a:r>
              <a:rPr lang="en-IN" b="0" dirty="0"/>
              <a:t># 2x2 matrix with 1's on main diagonal</a:t>
            </a:r>
          </a:p>
          <a:p>
            <a:pPr marL="114300" indent="0" fontAlgn="base">
              <a:buNone/>
            </a:pPr>
            <a:r>
              <a:rPr lang="en-IN" b="0" dirty="0"/>
              <a:t>b = </a:t>
            </a:r>
            <a:r>
              <a:rPr lang="en-IN" b="0" dirty="0" err="1"/>
              <a:t>geek.identity</a:t>
            </a:r>
            <a:r>
              <a:rPr lang="en-IN" b="0" dirty="0"/>
              <a:t>(2, </a:t>
            </a:r>
            <a:r>
              <a:rPr lang="en-IN" b="0" dirty="0" err="1"/>
              <a:t>dtype</a:t>
            </a:r>
            <a:r>
              <a:rPr lang="en-IN" b="0" dirty="0"/>
              <a:t> = float)</a:t>
            </a:r>
          </a:p>
          <a:p>
            <a:pPr marL="114300" indent="0" fontAlgn="base">
              <a:buNone/>
            </a:pPr>
            <a:r>
              <a:rPr lang="en-IN" b="0" dirty="0"/>
              <a:t>print("Matrix b : \n", b)</a:t>
            </a:r>
          </a:p>
          <a:p>
            <a:pPr marL="114300" indent="0" fontAlgn="base">
              <a:buNone/>
            </a:pPr>
            <a:r>
              <a:rPr lang="en-IN" b="0" dirty="0"/>
              <a:t> </a:t>
            </a:r>
            <a:r>
              <a:rPr lang="en-IN" b="0" dirty="0" smtClean="0"/>
              <a:t>a </a:t>
            </a:r>
            <a:r>
              <a:rPr lang="en-IN" b="0" dirty="0"/>
              <a:t>= </a:t>
            </a:r>
            <a:r>
              <a:rPr lang="en-IN" b="0" dirty="0" err="1"/>
              <a:t>geek.identity</a:t>
            </a:r>
            <a:r>
              <a:rPr lang="en-IN" b="0" dirty="0"/>
              <a:t>(4)</a:t>
            </a:r>
          </a:p>
          <a:p>
            <a:pPr marL="114300" indent="0" fontAlgn="base">
              <a:buNone/>
            </a:pPr>
            <a:r>
              <a:rPr lang="en-IN" b="0" dirty="0"/>
              <a:t>print("\</a:t>
            </a:r>
            <a:r>
              <a:rPr lang="en-IN" b="0" dirty="0" err="1"/>
              <a:t>nMatrix</a:t>
            </a:r>
            <a:r>
              <a:rPr lang="en-IN" b="0" dirty="0"/>
              <a:t> a : \n", a)</a:t>
            </a:r>
          </a:p>
          <a:p>
            <a:pPr marL="114300" indent="0">
              <a:buNone/>
            </a:pP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Output:</a:t>
            </a:r>
          </a:p>
          <a:p>
            <a:pPr marL="114300" indent="0">
              <a:buNone/>
            </a:pPr>
            <a:r>
              <a:rPr lang="fr-FR" b="0" dirty="0"/>
              <a:t>Matrix b : </a:t>
            </a:r>
            <a:endParaRPr lang="fr-FR" b="0" dirty="0" smtClean="0"/>
          </a:p>
          <a:p>
            <a:pPr marL="114300" indent="0">
              <a:buNone/>
            </a:pPr>
            <a:r>
              <a:rPr lang="fr-FR" b="0" dirty="0" smtClean="0"/>
              <a:t>[[ </a:t>
            </a:r>
            <a:r>
              <a:rPr lang="fr-FR" b="0" dirty="0"/>
              <a:t>1. 0</a:t>
            </a:r>
            <a:r>
              <a:rPr lang="fr-FR" b="0" dirty="0" smtClean="0"/>
              <a:t>.]</a:t>
            </a:r>
          </a:p>
          <a:p>
            <a:pPr marL="114300" indent="0">
              <a:buNone/>
            </a:pPr>
            <a:r>
              <a:rPr lang="fr-FR" b="0" dirty="0" smtClean="0"/>
              <a:t> </a:t>
            </a:r>
            <a:r>
              <a:rPr lang="fr-FR" b="0" dirty="0"/>
              <a:t>[ 0. 1.]] </a:t>
            </a:r>
            <a:endParaRPr lang="fr-FR" b="0" dirty="0" smtClean="0"/>
          </a:p>
          <a:p>
            <a:pPr marL="114300" indent="0">
              <a:buNone/>
            </a:pPr>
            <a:r>
              <a:rPr lang="fr-FR" b="0" dirty="0" smtClean="0"/>
              <a:t>Matrix </a:t>
            </a:r>
            <a:r>
              <a:rPr lang="fr-FR" b="0" dirty="0"/>
              <a:t>a : </a:t>
            </a:r>
            <a:endParaRPr lang="fr-FR" b="0" dirty="0" smtClean="0"/>
          </a:p>
          <a:p>
            <a:pPr marL="114300" indent="0">
              <a:buNone/>
            </a:pPr>
            <a:r>
              <a:rPr lang="fr-FR" b="0" dirty="0" smtClean="0"/>
              <a:t>[[ </a:t>
            </a:r>
            <a:r>
              <a:rPr lang="fr-FR" b="0" dirty="0"/>
              <a:t>1. 0. 0. 0.] </a:t>
            </a:r>
            <a:endParaRPr lang="fr-FR" b="0" dirty="0" smtClean="0"/>
          </a:p>
          <a:p>
            <a:pPr marL="114300" indent="0">
              <a:buNone/>
            </a:pPr>
            <a:r>
              <a:rPr lang="fr-FR" b="0" dirty="0" smtClean="0"/>
              <a:t>[ </a:t>
            </a:r>
            <a:r>
              <a:rPr lang="fr-FR" b="0" dirty="0"/>
              <a:t>0. 1. 0. 0</a:t>
            </a:r>
            <a:r>
              <a:rPr lang="fr-FR" b="0" dirty="0" smtClean="0"/>
              <a:t>.]</a:t>
            </a:r>
          </a:p>
          <a:p>
            <a:pPr marL="114300" indent="0">
              <a:buNone/>
            </a:pPr>
            <a:r>
              <a:rPr lang="fr-FR" b="0" dirty="0" smtClean="0"/>
              <a:t> </a:t>
            </a:r>
            <a:r>
              <a:rPr lang="fr-FR" b="0" dirty="0"/>
              <a:t>[ 0. 0. 1. 0.] </a:t>
            </a:r>
            <a:endParaRPr lang="fr-FR" b="0" dirty="0" smtClean="0"/>
          </a:p>
          <a:p>
            <a:pPr marL="114300" indent="0">
              <a:buNone/>
            </a:pPr>
            <a:r>
              <a:rPr lang="fr-FR" b="0" dirty="0" smtClean="0"/>
              <a:t>[ </a:t>
            </a:r>
            <a:r>
              <a:rPr lang="fr-FR" b="0" dirty="0"/>
              <a:t>0. 0. 0. 1.]]</a:t>
            </a:r>
            <a:endParaRPr lang="en-IN" b="0" dirty="0"/>
          </a:p>
        </p:txBody>
      </p:sp>
    </p:spTree>
    <p:extLst>
      <p:ext uri="{BB962C8B-B14F-4D97-AF65-F5344CB8AC3E}">
        <p14:creationId xmlns:p14="http://schemas.microsoft.com/office/powerpoint/2010/main" val="13746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eye( )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7620000" cy="5132040"/>
          </a:xfrm>
        </p:spPr>
        <p:txBody>
          <a:bodyPr/>
          <a:lstStyle/>
          <a:p>
            <a:r>
              <a:rPr lang="en-GB" dirty="0" err="1"/>
              <a:t>numpy.eye</a:t>
            </a:r>
            <a:r>
              <a:rPr lang="en-GB" dirty="0"/>
              <a:t>(R, C = None, k = 0, </a:t>
            </a:r>
            <a:r>
              <a:rPr lang="en-GB" dirty="0" err="1"/>
              <a:t>dtype</a:t>
            </a:r>
            <a:r>
              <a:rPr lang="en-GB" dirty="0"/>
              <a:t> = type &lt;‘float’&gt;) : </a:t>
            </a:r>
            <a:r>
              <a:rPr lang="en-GB" b="0" dirty="0"/>
              <a:t>Return a matrix having 1’s on the diagonal and 0’s elsewhere w.r.t. </a:t>
            </a:r>
            <a:r>
              <a:rPr lang="en-GB" dirty="0"/>
              <a:t>k</a:t>
            </a:r>
            <a:r>
              <a:rPr lang="en-GB" b="0" dirty="0" smtClean="0"/>
              <a:t>.</a:t>
            </a:r>
          </a:p>
          <a:p>
            <a:r>
              <a:rPr lang="en-GB" dirty="0"/>
              <a:t>R : </a:t>
            </a:r>
            <a:r>
              <a:rPr lang="en-GB" b="0" dirty="0"/>
              <a:t>Number of rows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C : </a:t>
            </a:r>
            <a:r>
              <a:rPr lang="en-GB" b="0" dirty="0"/>
              <a:t>[optional] Number of columns; By default M = N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k : </a:t>
            </a:r>
            <a:r>
              <a:rPr lang="en-GB" b="0" dirty="0"/>
              <a:t>[</a:t>
            </a:r>
            <a:r>
              <a:rPr lang="en-GB" b="0" dirty="0" err="1"/>
              <a:t>int</a:t>
            </a:r>
            <a:r>
              <a:rPr lang="en-GB" b="0" dirty="0"/>
              <a:t>, optional, 0 by default]</a:t>
            </a: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Diagonal we require; k&gt;0 means diagonal above main diagonal or vice versa.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/>
              <a:t>dtype</a:t>
            </a:r>
            <a:r>
              <a:rPr lang="en-GB" dirty="0"/>
              <a:t> : </a:t>
            </a:r>
            <a:r>
              <a:rPr lang="en-GB" b="0" dirty="0"/>
              <a:t>[optional, float(by Default)] Data type of returned array</a:t>
            </a:r>
            <a:r>
              <a:rPr lang="en-GB" b="0" dirty="0" smtClean="0"/>
              <a:t>.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365104"/>
            <a:ext cx="3024336" cy="2492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0410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eye( ) 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93762"/>
            <a:ext cx="5020766" cy="606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5302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Identity( ) </a:t>
            </a:r>
            <a:r>
              <a:rPr lang="en-GB" dirty="0" err="1" smtClean="0"/>
              <a:t>vs</a:t>
            </a:r>
            <a:r>
              <a:rPr lang="en-GB" dirty="0" smtClean="0"/>
              <a:t> eye( 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GB" u="sng" dirty="0" err="1" smtClean="0">
                <a:hlinkClick r:id="rId2"/>
              </a:rPr>
              <a:t>np.identity</a:t>
            </a:r>
            <a:r>
              <a:rPr lang="en-GB" b="0" dirty="0"/>
              <a:t> returns a </a:t>
            </a:r>
            <a:r>
              <a:rPr lang="en-GB" dirty="0"/>
              <a:t>square matrix</a:t>
            </a:r>
            <a:r>
              <a:rPr lang="en-GB" b="0" dirty="0"/>
              <a:t> (special case of a 2D-array) which is an identity matrix with the main diagonal (i.e. 'k=0') as 1's and the other values as 0's. you can't change the diagonal k here.</a:t>
            </a:r>
          </a:p>
          <a:p>
            <a:pPr fontAlgn="base"/>
            <a:r>
              <a:rPr lang="en-GB" u="sng" dirty="0" err="1">
                <a:hlinkClick r:id="rId3"/>
              </a:rPr>
              <a:t>np.eye</a:t>
            </a:r>
            <a:r>
              <a:rPr lang="en-GB" b="0" dirty="0"/>
              <a:t> returns a </a:t>
            </a:r>
            <a:r>
              <a:rPr lang="en-GB" dirty="0"/>
              <a:t>2D-array</a:t>
            </a:r>
            <a:r>
              <a:rPr lang="en-GB" b="0" dirty="0"/>
              <a:t>, which fills the diagonal, i.e. 'k' which can be set, with 1's and rest with 0's.</a:t>
            </a:r>
          </a:p>
          <a:p>
            <a:pPr fontAlgn="base"/>
            <a:r>
              <a:rPr lang="en-GB" b="0" dirty="0"/>
              <a:t>So, the main advantage depends on the requirement. If you want an identity matrix, you can go for identity right away, or can call the </a:t>
            </a:r>
            <a:r>
              <a:rPr lang="en-GB" b="0" dirty="0" err="1"/>
              <a:t>np.eye</a:t>
            </a:r>
            <a:r>
              <a:rPr lang="en-GB" b="0" dirty="0"/>
              <a:t> leaving the rest to defaults.</a:t>
            </a:r>
          </a:p>
          <a:p>
            <a:pPr fontAlgn="base"/>
            <a:r>
              <a:rPr lang="en-GB" b="0" dirty="0"/>
              <a:t>But, if you need a 1's and 0's matrix of a particular shape/size or have a control over the diagonal you can go for eye method.</a:t>
            </a:r>
          </a:p>
        </p:txBody>
      </p:sp>
    </p:spTree>
    <p:extLst>
      <p:ext uri="{BB962C8B-B14F-4D97-AF65-F5344CB8AC3E}">
        <p14:creationId xmlns:p14="http://schemas.microsoft.com/office/powerpoint/2010/main" val="3536162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Identity( ) </a:t>
            </a:r>
            <a:r>
              <a:rPr lang="en-GB" dirty="0" err="1" smtClean="0"/>
              <a:t>vs</a:t>
            </a:r>
            <a:r>
              <a:rPr lang="en-GB" dirty="0" smtClean="0"/>
              <a:t> eye( 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0" dirty="0"/>
              <a:t>import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/>
              <a:t>np</a:t>
            </a:r>
            <a:endParaRPr lang="en-IN" b="0" dirty="0"/>
          </a:p>
          <a:p>
            <a:pPr marL="114300" indent="0">
              <a:buNone/>
            </a:pPr>
            <a:r>
              <a:rPr lang="en-IN" b="0" dirty="0"/>
              <a:t>print(</a:t>
            </a:r>
            <a:r>
              <a:rPr lang="en-IN" b="0" dirty="0" err="1"/>
              <a:t>np.eye</a:t>
            </a:r>
            <a:r>
              <a:rPr lang="en-IN" b="0" dirty="0"/>
              <a:t>(3,5,1))</a:t>
            </a:r>
          </a:p>
          <a:p>
            <a:pPr marL="114300" indent="0">
              <a:buNone/>
            </a:pPr>
            <a:r>
              <a:rPr lang="en-IN" b="0" dirty="0"/>
              <a:t>print(</a:t>
            </a:r>
            <a:r>
              <a:rPr lang="en-IN" b="0" dirty="0" err="1"/>
              <a:t>np.eye</a:t>
            </a:r>
            <a:r>
              <a:rPr lang="en-IN" b="0" dirty="0"/>
              <a:t>(8,4,0))</a:t>
            </a:r>
          </a:p>
          <a:p>
            <a:pPr marL="114300" indent="0">
              <a:buNone/>
            </a:pPr>
            <a:r>
              <a:rPr lang="en-IN" b="0" dirty="0"/>
              <a:t>print(</a:t>
            </a:r>
            <a:r>
              <a:rPr lang="en-IN" b="0" dirty="0" err="1"/>
              <a:t>np.eye</a:t>
            </a:r>
            <a:r>
              <a:rPr lang="en-IN" b="0" dirty="0"/>
              <a:t>(8,4,-1))</a:t>
            </a:r>
          </a:p>
          <a:p>
            <a:pPr marL="114300" indent="0">
              <a:buNone/>
            </a:pPr>
            <a:r>
              <a:rPr lang="en-IN" b="0" dirty="0"/>
              <a:t>print(</a:t>
            </a:r>
            <a:r>
              <a:rPr lang="en-IN" b="0" dirty="0" err="1"/>
              <a:t>np.eye</a:t>
            </a:r>
            <a:r>
              <a:rPr lang="en-IN" b="0" dirty="0"/>
              <a:t>(8,4,-2</a:t>
            </a:r>
            <a:r>
              <a:rPr lang="en-IN" b="0" dirty="0" smtClean="0"/>
              <a:t>))</a:t>
            </a:r>
          </a:p>
          <a:p>
            <a:pPr marL="114300" indent="0">
              <a:buNone/>
            </a:pPr>
            <a:r>
              <a:rPr lang="en-GB" b="0" dirty="0" smtClean="0"/>
              <a:t>Print(</a:t>
            </a:r>
            <a:r>
              <a:rPr lang="en-GB" b="0" dirty="0" err="1" smtClean="0"/>
              <a:t>np.identity</a:t>
            </a:r>
            <a:r>
              <a:rPr lang="en-GB" b="0" dirty="0" smtClean="0"/>
              <a:t>(4)</a:t>
            </a:r>
            <a:endParaRPr lang="en-IN" b="0" dirty="0"/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3350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Shape of an Array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import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([[1, 2, 3, 4], [5, 6, 7, 8]])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print(</a:t>
            </a:r>
            <a:r>
              <a:rPr lang="en-GB" b="0" dirty="0" err="1"/>
              <a:t>arr.shape</a:t>
            </a:r>
            <a:r>
              <a:rPr lang="en-GB" b="0" dirty="0" smtClean="0"/>
              <a:t>)</a:t>
            </a:r>
          </a:p>
          <a:p>
            <a:endParaRPr lang="en-GB" b="0" dirty="0"/>
          </a:p>
          <a:p>
            <a:r>
              <a:rPr lang="en-GB" b="0" dirty="0" smtClean="0"/>
              <a:t>Output: (2,4)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33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Reshaping </a:t>
            </a:r>
            <a:r>
              <a:rPr lang="en-GB" dirty="0" smtClean="0"/>
              <a:t>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 smtClean="0"/>
              <a:t>Reshaping </a:t>
            </a:r>
            <a:r>
              <a:rPr lang="en-GB" b="0" dirty="0"/>
              <a:t>means changing the shape of an array.</a:t>
            </a:r>
          </a:p>
          <a:p>
            <a:r>
              <a:rPr lang="en-GB" b="0" dirty="0"/>
              <a:t>The shape of an array is the number of elements in each dimension.</a:t>
            </a:r>
          </a:p>
          <a:p>
            <a:r>
              <a:rPr lang="en-GB" b="0" dirty="0"/>
              <a:t>By reshaping we can add or remove dimensions or change number of elements in each dimension.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234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Reshape From 1-D to </a:t>
            </a:r>
            <a:r>
              <a:rPr lang="en-GB" dirty="0" smtClean="0"/>
              <a:t>2-D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0" dirty="0"/>
              <a:t>import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/>
              <a:t>np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/>
              <a:t>np.array</a:t>
            </a:r>
            <a:r>
              <a:rPr lang="en-IN" b="0" dirty="0"/>
              <a:t>([1, 2, 3, 4, 5, 6, 7, 8, 9, 10, 11, 12])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newarr</a:t>
            </a:r>
            <a:r>
              <a:rPr lang="en-IN" b="0" dirty="0"/>
              <a:t> = </a:t>
            </a:r>
            <a:r>
              <a:rPr lang="en-IN" b="0" dirty="0" err="1"/>
              <a:t>arr.reshape</a:t>
            </a:r>
            <a:r>
              <a:rPr lang="en-IN" b="0" dirty="0"/>
              <a:t>(4, 3)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newarr</a:t>
            </a:r>
            <a:r>
              <a:rPr lang="en-IN" b="0" dirty="0" smtClean="0"/>
              <a:t>)</a:t>
            </a:r>
          </a:p>
          <a:p>
            <a:endParaRPr lang="en-GB" b="0" dirty="0"/>
          </a:p>
          <a:p>
            <a:r>
              <a:rPr lang="en-GB" b="0" dirty="0" smtClean="0"/>
              <a:t>Output:</a:t>
            </a:r>
          </a:p>
          <a:p>
            <a:r>
              <a:rPr lang="en-IN" dirty="0"/>
              <a:t>[[ 1 2 3] </a:t>
            </a:r>
            <a:endParaRPr lang="en-IN" dirty="0" smtClean="0"/>
          </a:p>
          <a:p>
            <a:r>
              <a:rPr lang="en-IN" dirty="0" smtClean="0"/>
              <a:t>[ </a:t>
            </a:r>
            <a:r>
              <a:rPr lang="en-IN" dirty="0"/>
              <a:t>4 5 6] </a:t>
            </a:r>
            <a:endParaRPr lang="en-IN" dirty="0" smtClean="0"/>
          </a:p>
          <a:p>
            <a:r>
              <a:rPr lang="en-IN" dirty="0" smtClean="0"/>
              <a:t>[ </a:t>
            </a:r>
            <a:r>
              <a:rPr lang="en-IN" dirty="0"/>
              <a:t>7 8 9] </a:t>
            </a:r>
            <a:endParaRPr lang="en-IN" dirty="0" smtClean="0"/>
          </a:p>
          <a:p>
            <a:r>
              <a:rPr lang="en-IN" dirty="0" smtClean="0"/>
              <a:t>[</a:t>
            </a:r>
            <a:r>
              <a:rPr lang="en-IN" dirty="0"/>
              <a:t>10 11 12]]</a:t>
            </a:r>
          </a:p>
        </p:txBody>
      </p:sp>
    </p:spTree>
    <p:extLst>
      <p:ext uri="{BB962C8B-B14F-4D97-AF65-F5344CB8AC3E}">
        <p14:creationId xmlns:p14="http://schemas.microsoft.com/office/powerpoint/2010/main" val="40309033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Reshape From 1-D to 3-D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0" dirty="0"/>
              <a:t>The outermost dimension will have 2 arrays that contains 3 arrays, each with 2 elements</a:t>
            </a:r>
            <a:endParaRPr lang="en-IN" b="0" dirty="0" smtClean="0"/>
          </a:p>
          <a:p>
            <a:r>
              <a:rPr lang="en-IN" b="0" dirty="0" smtClean="0"/>
              <a:t>import</a:t>
            </a:r>
            <a:r>
              <a:rPr lang="en-IN" b="0" dirty="0"/>
              <a:t>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/>
              <a:t>np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/>
              <a:t>np.array</a:t>
            </a:r>
            <a:r>
              <a:rPr lang="en-IN" b="0" dirty="0"/>
              <a:t>([1, 2, 3, 4, 5, 6, 7, 8, 9, 10, 11, 12])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newarr</a:t>
            </a:r>
            <a:r>
              <a:rPr lang="en-IN" b="0" dirty="0"/>
              <a:t> = </a:t>
            </a:r>
            <a:r>
              <a:rPr lang="en-IN" b="0" dirty="0" err="1"/>
              <a:t>arr.reshape</a:t>
            </a:r>
            <a:r>
              <a:rPr lang="en-IN" b="0" dirty="0"/>
              <a:t>(2, 3, 2)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newarr</a:t>
            </a:r>
            <a:r>
              <a:rPr lang="en-IN" b="0" dirty="0" smtClean="0"/>
              <a:t>)</a:t>
            </a:r>
          </a:p>
          <a:p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</a:p>
          <a:p>
            <a:pPr marL="114300" indent="0">
              <a:buNone/>
            </a:pPr>
            <a:r>
              <a:rPr lang="en-IN" dirty="0"/>
              <a:t>[[[ 1 2] </a:t>
            </a:r>
            <a:endParaRPr lang="en-IN" dirty="0" smtClean="0"/>
          </a:p>
          <a:p>
            <a:pPr marL="114300" indent="0">
              <a:buNone/>
            </a:pPr>
            <a:r>
              <a:rPr lang="en-IN" dirty="0" smtClean="0"/>
              <a:t>[ </a:t>
            </a:r>
            <a:r>
              <a:rPr lang="en-IN" dirty="0"/>
              <a:t>3 4] </a:t>
            </a:r>
            <a:endParaRPr lang="en-IN" dirty="0" smtClean="0"/>
          </a:p>
          <a:p>
            <a:pPr marL="114300" indent="0">
              <a:buNone/>
            </a:pPr>
            <a:r>
              <a:rPr lang="en-IN" dirty="0" smtClean="0"/>
              <a:t>[ </a:t>
            </a:r>
            <a:r>
              <a:rPr lang="en-IN" dirty="0"/>
              <a:t>5 6</a:t>
            </a:r>
            <a:r>
              <a:rPr lang="en-IN"/>
              <a:t>]] </a:t>
            </a:r>
            <a:endParaRPr lang="en-IN" smtClean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r>
              <a:rPr lang="en-IN" dirty="0" smtClean="0"/>
              <a:t>[[ </a:t>
            </a:r>
            <a:r>
              <a:rPr lang="en-IN" dirty="0"/>
              <a:t>7 8] </a:t>
            </a:r>
            <a:endParaRPr lang="en-IN" dirty="0" smtClean="0"/>
          </a:p>
          <a:p>
            <a:pPr marL="114300" indent="0">
              <a:buNone/>
            </a:pPr>
            <a:r>
              <a:rPr lang="en-IN" dirty="0" smtClean="0"/>
              <a:t>[ </a:t>
            </a:r>
            <a:r>
              <a:rPr lang="en-IN" dirty="0"/>
              <a:t>9 10] </a:t>
            </a:r>
            <a:endParaRPr lang="en-IN" dirty="0" smtClean="0"/>
          </a:p>
          <a:p>
            <a:pPr marL="114300" indent="0">
              <a:buNone/>
            </a:pPr>
            <a:r>
              <a:rPr lang="en-IN" dirty="0" smtClean="0"/>
              <a:t>[</a:t>
            </a:r>
            <a:r>
              <a:rPr lang="en-IN" dirty="0"/>
              <a:t>11 12]]]</a:t>
            </a:r>
          </a:p>
        </p:txBody>
      </p:sp>
    </p:spTree>
    <p:extLst>
      <p:ext uri="{BB962C8B-B14F-4D97-AF65-F5344CB8AC3E}">
        <p14:creationId xmlns:p14="http://schemas.microsoft.com/office/powerpoint/2010/main" val="36269562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</a:t>
            </a:r>
            <a:r>
              <a:rPr lang="en-GB" dirty="0" smtClean="0"/>
              <a:t>we </a:t>
            </a:r>
            <a:r>
              <a:rPr lang="en-GB" dirty="0"/>
              <a:t>Reshape </a:t>
            </a:r>
            <a:r>
              <a:rPr lang="en-GB" dirty="0" smtClean="0"/>
              <a:t>into </a:t>
            </a:r>
            <a:r>
              <a:rPr lang="en-GB" dirty="0"/>
              <a:t>any Shape</a:t>
            </a:r>
            <a:r>
              <a:rPr lang="en-GB" dirty="0" smtClean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0" dirty="0" smtClean="0"/>
              <a:t>Yes</a:t>
            </a:r>
            <a:r>
              <a:rPr lang="en-GB" b="0" dirty="0"/>
              <a:t>, as long as the elements required for reshaping are equal in both shapes.</a:t>
            </a:r>
          </a:p>
          <a:p>
            <a:r>
              <a:rPr lang="en-GB" b="0" dirty="0"/>
              <a:t>We can reshape an 8 elements 1D array into 4 elements in 2 rows 2D array but we cannot reshape it into a 3 elements 3 rows 2D array as that would require 3x3 = 9 elements</a:t>
            </a:r>
            <a:r>
              <a:rPr lang="en-GB" b="0" dirty="0" smtClean="0"/>
              <a:t>.</a:t>
            </a:r>
          </a:p>
          <a:p>
            <a:pPr marL="114300" indent="0">
              <a:buNone/>
            </a:pPr>
            <a:r>
              <a:rPr lang="en-IN" b="0" dirty="0" smtClean="0"/>
              <a:t>import</a:t>
            </a:r>
            <a:r>
              <a:rPr lang="en-IN" b="0" dirty="0"/>
              <a:t>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/>
              <a:t>np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/>
              <a:t>np.array</a:t>
            </a:r>
            <a:r>
              <a:rPr lang="en-IN" b="0" dirty="0"/>
              <a:t>([1, 2, 3, 4, 5, 6, 7, 8])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newarr</a:t>
            </a:r>
            <a:r>
              <a:rPr lang="en-IN" b="0" dirty="0"/>
              <a:t> = </a:t>
            </a:r>
            <a:r>
              <a:rPr lang="en-IN" b="0" dirty="0" err="1"/>
              <a:t>arr.reshape</a:t>
            </a:r>
            <a:r>
              <a:rPr lang="en-IN" b="0" dirty="0"/>
              <a:t>(3, 3)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newarr</a:t>
            </a:r>
            <a:r>
              <a:rPr lang="en-IN" b="0" dirty="0"/>
              <a:t>)</a:t>
            </a:r>
            <a:endParaRPr lang="en-GB" b="0" dirty="0"/>
          </a:p>
          <a:p>
            <a:endParaRPr lang="en-GB" b="0" dirty="0" smtClean="0"/>
          </a:p>
          <a:p>
            <a:r>
              <a:rPr lang="en-GB" dirty="0" err="1">
                <a:solidFill>
                  <a:srgbClr val="FF0000"/>
                </a:solidFill>
              </a:rPr>
              <a:t>Traceback</a:t>
            </a:r>
            <a:r>
              <a:rPr lang="en-GB" dirty="0">
                <a:solidFill>
                  <a:srgbClr val="FF0000"/>
                </a:solidFill>
              </a:rPr>
              <a:t> (most recent call last): File "demo_numpy_array_reshape_error.py", line 5, in &lt;module&gt; </a:t>
            </a:r>
            <a:r>
              <a:rPr lang="en-GB" dirty="0" err="1">
                <a:solidFill>
                  <a:srgbClr val="FF0000"/>
                </a:solidFill>
              </a:rPr>
              <a:t>ValueError</a:t>
            </a:r>
            <a:r>
              <a:rPr lang="en-GB" dirty="0">
                <a:solidFill>
                  <a:srgbClr val="FF0000"/>
                </a:solidFill>
              </a:rPr>
              <a:t>: cannot reshape array of size 8 into shape (3,3)</a:t>
            </a:r>
            <a:endParaRPr lang="en-GB" b="0" dirty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672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Graph-based or network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dirty="0">
                <a:solidFill>
                  <a:srgbClr val="FF0000"/>
                </a:solidFill>
              </a:rPr>
              <a:t>“Graph data”</a:t>
            </a:r>
            <a:r>
              <a:rPr lang="en-GB" b="0" dirty="0"/>
              <a:t> can be a confusing term because any data can be shown in a graph.</a:t>
            </a:r>
          </a:p>
          <a:p>
            <a:r>
              <a:rPr lang="en-GB" b="0" dirty="0"/>
              <a:t>“Graph” in this case points to mathematical </a:t>
            </a:r>
            <a:r>
              <a:rPr lang="en-GB" b="0" i="1" dirty="0"/>
              <a:t>graph theory</a:t>
            </a:r>
            <a:r>
              <a:rPr lang="en-GB" b="0" dirty="0" smtClean="0"/>
              <a:t>.</a:t>
            </a:r>
          </a:p>
          <a:p>
            <a:r>
              <a:rPr lang="en-GB" b="0" dirty="0" smtClean="0"/>
              <a:t>In </a:t>
            </a:r>
            <a:r>
              <a:rPr lang="en-GB" b="0" dirty="0"/>
              <a:t>graph theory, a graph is </a:t>
            </a:r>
            <a:r>
              <a:rPr lang="en-GB" b="0" dirty="0" smtClean="0"/>
              <a:t>a mathematical </a:t>
            </a:r>
            <a:r>
              <a:rPr lang="en-GB" b="0" dirty="0"/>
              <a:t>structure to model pair-wise relationships between objects</a:t>
            </a:r>
            <a:r>
              <a:rPr lang="en-GB" b="0" dirty="0" smtClean="0"/>
              <a:t>.</a:t>
            </a:r>
          </a:p>
          <a:p>
            <a:r>
              <a:rPr lang="en-IN" dirty="0">
                <a:solidFill>
                  <a:srgbClr val="FF0000"/>
                </a:solidFill>
              </a:rPr>
              <a:t>Graph </a:t>
            </a:r>
            <a:r>
              <a:rPr lang="en-IN" dirty="0" smtClean="0">
                <a:solidFill>
                  <a:srgbClr val="FF0000"/>
                </a:solidFill>
              </a:rPr>
              <a:t>or </a:t>
            </a:r>
            <a:r>
              <a:rPr lang="en-GB" dirty="0" smtClean="0">
                <a:solidFill>
                  <a:srgbClr val="FF0000"/>
                </a:solidFill>
              </a:rPr>
              <a:t>network </a:t>
            </a:r>
            <a:r>
              <a:rPr lang="en-GB" dirty="0">
                <a:solidFill>
                  <a:srgbClr val="FF0000"/>
                </a:solidFill>
              </a:rPr>
              <a:t>data </a:t>
            </a:r>
            <a:r>
              <a:rPr lang="en-GB" b="0" dirty="0"/>
              <a:t>is, in short, data that focuses on the relationship or adjacency of objects.</a:t>
            </a:r>
          </a:p>
          <a:p>
            <a:r>
              <a:rPr lang="en-GB" b="0" dirty="0"/>
              <a:t>The graph structures use nodes, edges, and properties to represent and store </a:t>
            </a:r>
            <a:r>
              <a:rPr lang="en-GB" b="0" dirty="0" smtClean="0"/>
              <a:t>graphical data</a:t>
            </a:r>
            <a:r>
              <a:rPr lang="en-GB" b="0" dirty="0"/>
              <a:t>. </a:t>
            </a:r>
            <a:endParaRPr lang="en-GB" b="0" dirty="0" smtClean="0"/>
          </a:p>
          <a:p>
            <a:r>
              <a:rPr lang="en-GB" b="0" dirty="0" smtClean="0"/>
              <a:t>Graph-based </a:t>
            </a:r>
            <a:r>
              <a:rPr lang="en-GB" b="0" dirty="0"/>
              <a:t>data is a natural way to represent social networks, and its </a:t>
            </a:r>
            <a:r>
              <a:rPr lang="en-GB" b="0" dirty="0" smtClean="0"/>
              <a:t>structure allows </a:t>
            </a:r>
            <a:r>
              <a:rPr lang="en-GB" b="0" dirty="0"/>
              <a:t>you to calculate specific metrics such as the influence of a person and </a:t>
            </a:r>
            <a:r>
              <a:rPr lang="en-GB" b="0" dirty="0" smtClean="0"/>
              <a:t>the shortest </a:t>
            </a:r>
            <a:r>
              <a:rPr lang="en-GB" b="0" dirty="0"/>
              <a:t>path between two people.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96924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Flattening the </a:t>
            </a:r>
            <a:r>
              <a:rPr lang="en-GB" dirty="0" smtClean="0"/>
              <a:t>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dirty="0" smtClean="0"/>
              <a:t>Flattening </a:t>
            </a:r>
            <a:r>
              <a:rPr lang="en-GB" b="0" dirty="0"/>
              <a:t>array means converting a multidimensional array into a 1D array.</a:t>
            </a:r>
          </a:p>
          <a:p>
            <a:r>
              <a:rPr lang="en-IN" b="0" dirty="0"/>
              <a:t>import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/>
              <a:t>np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/>
              <a:t>np.array</a:t>
            </a:r>
            <a:r>
              <a:rPr lang="en-IN" b="0" dirty="0"/>
              <a:t>([[1, 2, 3], [4, 5, 6]])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newarr</a:t>
            </a:r>
            <a:r>
              <a:rPr lang="en-IN" b="0" dirty="0"/>
              <a:t> = </a:t>
            </a:r>
            <a:r>
              <a:rPr lang="en-IN" b="0" dirty="0" err="1"/>
              <a:t>arr.reshape</a:t>
            </a:r>
            <a:r>
              <a:rPr lang="en-IN" b="0" dirty="0"/>
              <a:t>(-1)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newarr</a:t>
            </a:r>
            <a:r>
              <a:rPr lang="en-IN" b="0" dirty="0" smtClean="0"/>
              <a:t>)</a:t>
            </a:r>
          </a:p>
          <a:p>
            <a:r>
              <a:rPr lang="en-GB" b="0" dirty="0" smtClean="0"/>
              <a:t>Output: </a:t>
            </a:r>
            <a:r>
              <a:rPr lang="en-IN" b="0" dirty="0"/>
              <a:t>[1 2 3 4 5 6]</a:t>
            </a:r>
            <a:endParaRPr lang="en-GB" b="0" dirty="0"/>
          </a:p>
          <a:p>
            <a:r>
              <a:rPr lang="en-GB" b="0" dirty="0"/>
              <a:t>There are a lot of functions for changing the shapes of arrays in </a:t>
            </a:r>
            <a:r>
              <a:rPr lang="en-GB" b="0" dirty="0" err="1"/>
              <a:t>numpy</a:t>
            </a:r>
            <a:r>
              <a:rPr lang="en-GB" b="0" dirty="0"/>
              <a:t> </a:t>
            </a:r>
            <a:r>
              <a:rPr lang="en-GB" dirty="0"/>
              <a:t>flatten</a:t>
            </a:r>
            <a:r>
              <a:rPr lang="en-GB" b="0" dirty="0"/>
              <a:t>, </a:t>
            </a:r>
            <a:r>
              <a:rPr lang="en-GB" dirty="0"/>
              <a:t>ravel</a:t>
            </a:r>
            <a:r>
              <a:rPr lang="en-GB" b="0" dirty="0"/>
              <a:t> and also for rearranging the elements </a:t>
            </a:r>
            <a:r>
              <a:rPr lang="en-GB" dirty="0"/>
              <a:t>rot90</a:t>
            </a:r>
            <a:r>
              <a:rPr lang="en-GB" b="0" dirty="0"/>
              <a:t>, </a:t>
            </a:r>
            <a:r>
              <a:rPr lang="en-GB" dirty="0"/>
              <a:t>flip</a:t>
            </a:r>
            <a:r>
              <a:rPr lang="en-GB" b="0" dirty="0"/>
              <a:t>, </a:t>
            </a:r>
            <a:r>
              <a:rPr lang="en-GB" dirty="0" err="1"/>
              <a:t>fliplr</a:t>
            </a:r>
            <a:r>
              <a:rPr lang="en-GB" b="0" dirty="0"/>
              <a:t>, </a:t>
            </a:r>
            <a:r>
              <a:rPr lang="en-GB" dirty="0" err="1"/>
              <a:t>flipud</a:t>
            </a:r>
            <a:r>
              <a:rPr lang="en-GB" b="0" dirty="0"/>
              <a:t> etc. These fall under Intermediate to Advanced section of </a:t>
            </a:r>
            <a:r>
              <a:rPr lang="en-GB" b="0" dirty="0" err="1"/>
              <a:t>numpy</a:t>
            </a:r>
            <a:r>
              <a:rPr lang="en-GB" b="0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56715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Operations on </a:t>
            </a:r>
            <a:r>
              <a:rPr lang="en-AU" dirty="0" err="1" smtClean="0"/>
              <a:t>NumPy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952625"/>
            <a:ext cx="539115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2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 smtClean="0"/>
              <a:t>1.NumPy Arithmetic Operations</a:t>
            </a:r>
            <a:endParaRPr lang="en-US" sz="4000" dirty="0"/>
          </a:p>
        </p:txBody>
      </p:sp>
      <p:pic>
        <p:nvPicPr>
          <p:cNvPr id="29698" name="Picture 2" descr="Basic arithmetic operation in Num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484784"/>
            <a:ext cx="7949737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35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 smtClean="0"/>
              <a:t>1.NumPy Arithmetic Operations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r>
              <a:rPr lang="en-US" dirty="0"/>
              <a:t>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([1, 2, 3, 4])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solidFill>
                  <a:srgbClr val="002060"/>
                </a:solidFill>
              </a:rPr>
              <a:t># </a:t>
            </a:r>
            <a:r>
              <a:rPr lang="en-US" dirty="0">
                <a:solidFill>
                  <a:srgbClr val="002060"/>
                </a:solidFill>
              </a:rPr>
              <a:t>add 5 to every element </a:t>
            </a:r>
            <a:endParaRPr lang="en-US" dirty="0" smtClean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US" dirty="0" smtClean="0"/>
              <a:t>print </a:t>
            </a:r>
            <a:r>
              <a:rPr lang="en-US" dirty="0"/>
              <a:t>( a+5)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solidFill>
                  <a:srgbClr val="002060"/>
                </a:solidFill>
              </a:rPr>
              <a:t># </a:t>
            </a:r>
            <a:r>
              <a:rPr lang="en-US" dirty="0">
                <a:solidFill>
                  <a:srgbClr val="002060"/>
                </a:solidFill>
              </a:rPr>
              <a:t>subtract 2 from each element </a:t>
            </a:r>
            <a:endParaRPr lang="en-US" dirty="0" smtClean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US" dirty="0" smtClean="0"/>
              <a:t>print </a:t>
            </a:r>
            <a:r>
              <a:rPr lang="en-US" dirty="0"/>
              <a:t>( a-2)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solidFill>
                  <a:srgbClr val="002060"/>
                </a:solidFill>
              </a:rPr>
              <a:t># </a:t>
            </a:r>
            <a:r>
              <a:rPr lang="en-US" dirty="0">
                <a:solidFill>
                  <a:srgbClr val="002060"/>
                </a:solidFill>
              </a:rPr>
              <a:t>multiply each element by 5 </a:t>
            </a:r>
            <a:endParaRPr lang="en-US" dirty="0" smtClean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US" dirty="0" smtClean="0"/>
              <a:t>print </a:t>
            </a:r>
            <a:r>
              <a:rPr lang="en-US" dirty="0"/>
              <a:t>(a*10)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solidFill>
                  <a:srgbClr val="002060"/>
                </a:solidFill>
              </a:rPr>
              <a:t># </a:t>
            </a:r>
            <a:r>
              <a:rPr lang="en-US" dirty="0">
                <a:solidFill>
                  <a:srgbClr val="002060"/>
                </a:solidFill>
              </a:rPr>
              <a:t>divide each element by 2 </a:t>
            </a:r>
            <a:endParaRPr lang="en-US" dirty="0" smtClean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US" dirty="0" smtClean="0"/>
              <a:t>print </a:t>
            </a:r>
            <a:r>
              <a:rPr lang="en-US" dirty="0"/>
              <a:t>( a/2)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48064" y="1772816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[6 7 8 9]</a:t>
            </a:r>
          </a:p>
          <a:p>
            <a:r>
              <a:rPr lang="en-US" dirty="0" smtClean="0"/>
              <a:t>[-1  0  1  2]</a:t>
            </a:r>
          </a:p>
          <a:p>
            <a:r>
              <a:rPr lang="en-US" dirty="0" smtClean="0"/>
              <a:t>[10 20 30 40]</a:t>
            </a:r>
          </a:p>
          <a:p>
            <a:r>
              <a:rPr lang="en-US" dirty="0" smtClean="0"/>
              <a:t>[0.5 1.  1.5 2.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4000" dirty="0"/>
              <a:t>2. </a:t>
            </a:r>
            <a:r>
              <a:rPr lang="en-US" sz="4000" dirty="0" err="1"/>
              <a:t>NumPy</a:t>
            </a:r>
            <a:r>
              <a:rPr lang="en-US" sz="4000" dirty="0"/>
              <a:t> Unary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7211144" cy="5204048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r>
              <a:rPr lang="en-US" dirty="0"/>
              <a:t> </a:t>
            </a:r>
            <a:endParaRPr lang="en-US" dirty="0" smtClean="0"/>
          </a:p>
          <a:p>
            <a:pPr marL="114300" indent="0">
              <a:buNone/>
            </a:pPr>
            <a:r>
              <a:rPr lang="en-US" dirty="0" err="1" smtClean="0"/>
              <a:t>arr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([[1,5, 12], [2,32, 20], [3, 40, 13]]) print(</a:t>
            </a:r>
            <a:r>
              <a:rPr lang="en-US" dirty="0" err="1"/>
              <a:t>arr.max</a:t>
            </a:r>
            <a:r>
              <a:rPr lang="en-US" dirty="0"/>
              <a:t>(axis = 1))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arr.max</a:t>
            </a:r>
            <a:r>
              <a:rPr lang="en-US" dirty="0" smtClean="0"/>
              <a:t>(axis </a:t>
            </a:r>
            <a:r>
              <a:rPr lang="en-US" dirty="0"/>
              <a:t>= 0))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 </a:t>
            </a:r>
            <a:r>
              <a:rPr lang="en-US" dirty="0"/>
              <a:t>(</a:t>
            </a:r>
            <a:r>
              <a:rPr lang="en-US" dirty="0" err="1"/>
              <a:t>arr.min</a:t>
            </a:r>
            <a:r>
              <a:rPr lang="en-US" dirty="0"/>
              <a:t>(axis = 0</a:t>
            </a:r>
            <a:r>
              <a:rPr lang="en-US" dirty="0" smtClean="0"/>
              <a:t>))</a:t>
            </a:r>
          </a:p>
          <a:p>
            <a:pPr marL="114300" indent="0"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arr.min</a:t>
            </a:r>
            <a:r>
              <a:rPr lang="en-US" dirty="0" smtClean="0"/>
              <a:t>(axis </a:t>
            </a:r>
            <a:r>
              <a:rPr lang="en-US" dirty="0"/>
              <a:t>= 1))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 (</a:t>
            </a:r>
            <a:r>
              <a:rPr lang="en-US" dirty="0" err="1" smtClean="0"/>
              <a:t>arr.sum</a:t>
            </a:r>
            <a:r>
              <a:rPr lang="en-US" dirty="0" smtClean="0"/>
              <a:t>( ))</a:t>
            </a:r>
          </a:p>
          <a:p>
            <a:pPr marL="114300" indent="0">
              <a:buNone/>
            </a:pPr>
            <a:r>
              <a:rPr lang="en-US" dirty="0"/>
              <a:t>print ( </a:t>
            </a:r>
            <a:r>
              <a:rPr lang="en-US" dirty="0" err="1"/>
              <a:t>arr.sum</a:t>
            </a:r>
            <a:r>
              <a:rPr lang="en-US" dirty="0"/>
              <a:t>(axis=0</a:t>
            </a:r>
            <a:r>
              <a:rPr lang="en-US" dirty="0" smtClean="0"/>
              <a:t>))</a:t>
            </a:r>
          </a:p>
          <a:p>
            <a:pPr marL="114300" indent="0">
              <a:buNone/>
            </a:pPr>
            <a:r>
              <a:rPr lang="en-AU" dirty="0" smtClean="0"/>
              <a:t>print( </a:t>
            </a:r>
            <a:r>
              <a:rPr lang="en-AU" dirty="0" err="1" smtClean="0"/>
              <a:t>arr.sum</a:t>
            </a:r>
            <a:r>
              <a:rPr lang="en-AU" dirty="0" smtClean="0"/>
              <a:t>(axis=1))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4755815"/>
            <a:ext cx="6696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[12 32 40]</a:t>
            </a:r>
          </a:p>
          <a:p>
            <a:r>
              <a:rPr lang="en-US" dirty="0" smtClean="0"/>
              <a:t>[ 3 40 20]</a:t>
            </a:r>
          </a:p>
          <a:p>
            <a:r>
              <a:rPr lang="en-US" dirty="0" smtClean="0"/>
              <a:t>[ 1  5 12]</a:t>
            </a:r>
          </a:p>
          <a:p>
            <a:r>
              <a:rPr lang="en-US" dirty="0" smtClean="0"/>
              <a:t>[1 2 3]</a:t>
            </a:r>
          </a:p>
          <a:p>
            <a:r>
              <a:rPr lang="en-US" dirty="0" smtClean="0"/>
              <a:t>128</a:t>
            </a:r>
          </a:p>
          <a:p>
            <a:r>
              <a:rPr lang="en-AU" dirty="0" smtClean="0"/>
              <a:t>[6 77 45]</a:t>
            </a:r>
          </a:p>
          <a:p>
            <a:r>
              <a:rPr lang="en-AU" dirty="0" smtClean="0"/>
              <a:t>[18 54 56]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9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4000" dirty="0"/>
              <a:t>3. </a:t>
            </a:r>
            <a:r>
              <a:rPr lang="en-US" sz="4000" dirty="0" err="1"/>
              <a:t>NumPy</a:t>
            </a:r>
            <a:r>
              <a:rPr lang="en-US" sz="4000" dirty="0"/>
              <a:t> Binary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144" cy="254888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r>
              <a:rPr lang="en-US" dirty="0"/>
              <a:t>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([[1, 2], [3, 4]])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b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([[4, 3], [2, 1]])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 </a:t>
            </a:r>
            <a:r>
              <a:rPr lang="en-US" dirty="0"/>
              <a:t>(a + b)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 </a:t>
            </a:r>
            <a:r>
              <a:rPr lang="en-US" dirty="0"/>
              <a:t>(a*b) 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55576" y="4293096"/>
            <a:ext cx="5688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[[5 5]</a:t>
            </a:r>
          </a:p>
          <a:p>
            <a:r>
              <a:rPr lang="en-US" dirty="0" smtClean="0"/>
              <a:t> [5 5]]</a:t>
            </a:r>
          </a:p>
          <a:p>
            <a:endParaRPr lang="en-US" dirty="0" smtClean="0"/>
          </a:p>
          <a:p>
            <a:r>
              <a:rPr lang="en-US" dirty="0" smtClean="0"/>
              <a:t>[[4 6]</a:t>
            </a:r>
          </a:p>
          <a:p>
            <a:r>
              <a:rPr lang="en-US" dirty="0" smtClean="0"/>
              <a:t> [6 4]]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600" dirty="0" err="1" smtClean="0"/>
              <a:t>NumPy</a:t>
            </a:r>
            <a:r>
              <a:rPr lang="en-US" sz="3600" dirty="0" smtClean="0"/>
              <a:t> </a:t>
            </a:r>
            <a:r>
              <a:rPr lang="en-US" sz="3600" dirty="0"/>
              <a:t>Universal Functions</a:t>
            </a:r>
            <a:br>
              <a:rPr lang="en-US" sz="36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144" cy="254888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r>
              <a:rPr lang="en-US" dirty="0"/>
              <a:t>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([0, </a:t>
            </a:r>
            <a:r>
              <a:rPr lang="en-US" dirty="0" err="1"/>
              <a:t>np.pi</a:t>
            </a:r>
            <a:r>
              <a:rPr lang="en-US" dirty="0"/>
              <a:t>/2, </a:t>
            </a:r>
            <a:r>
              <a:rPr lang="en-US" dirty="0" err="1"/>
              <a:t>np.pi</a:t>
            </a:r>
            <a:r>
              <a:rPr lang="en-US" dirty="0"/>
              <a:t>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 </a:t>
            </a:r>
            <a:r>
              <a:rPr lang="en-US" dirty="0"/>
              <a:t>( </a:t>
            </a:r>
            <a:r>
              <a:rPr lang="en-US" dirty="0" err="1"/>
              <a:t>np.sin</a:t>
            </a:r>
            <a:r>
              <a:rPr lang="en-US" dirty="0"/>
              <a:t>(a))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([0, 1, 2, 3])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 </a:t>
            </a:r>
            <a:r>
              <a:rPr lang="en-US" dirty="0"/>
              <a:t>( </a:t>
            </a:r>
            <a:r>
              <a:rPr lang="en-US" dirty="0" err="1"/>
              <a:t>np.exp</a:t>
            </a:r>
            <a:r>
              <a:rPr lang="en-US" dirty="0"/>
              <a:t>(a))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 </a:t>
            </a:r>
            <a:r>
              <a:rPr lang="en-US" dirty="0"/>
              <a:t>( </a:t>
            </a:r>
            <a:r>
              <a:rPr lang="en-US" dirty="0" err="1"/>
              <a:t>np.sqrt</a:t>
            </a:r>
            <a:r>
              <a:rPr lang="en-US" dirty="0"/>
              <a:t>(a))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293096"/>
            <a:ext cx="7272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[0.0000000e+00 1.0000000e+00 1.2246468e-16]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[ </a:t>
            </a:r>
            <a:r>
              <a:rPr lang="en-US" dirty="0"/>
              <a:t>1. 2.71828183 7.3890561 20.08553692]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0. 1. 1.41421356 1.73205081]</a:t>
            </a:r>
          </a:p>
        </p:txBody>
      </p:sp>
    </p:spTree>
    <p:extLst>
      <p:ext uri="{BB962C8B-B14F-4D97-AF65-F5344CB8AC3E}">
        <p14:creationId xmlns:p14="http://schemas.microsoft.com/office/powerpoint/2010/main" val="23945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Arithmetic Operators &amp; Functions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7992888" cy="429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4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Mathematical Functions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586"/>
            <a:ext cx="9144000" cy="5668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75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fontAlgn="base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endParaRPr lang="en-US" dirty="0"/>
          </a:p>
          <a:p>
            <a:pPr marL="114300" indent="0" fontAlgn="base">
              <a:buNone/>
            </a:pPr>
            <a:r>
              <a:rPr lang="en-US" dirty="0"/>
              <a:t>a = </a:t>
            </a:r>
            <a:r>
              <a:rPr lang="en-US" dirty="0" err="1"/>
              <a:t>np.array</a:t>
            </a:r>
            <a:r>
              <a:rPr lang="en-US" dirty="0"/>
              <a:t>([7,3,4,5,1])</a:t>
            </a:r>
          </a:p>
          <a:p>
            <a:pPr marL="114300" indent="0" fontAlgn="base">
              <a:buNone/>
            </a:pPr>
            <a:r>
              <a:rPr lang="en-US" dirty="0"/>
              <a:t>b = </a:t>
            </a:r>
            <a:r>
              <a:rPr lang="en-US" dirty="0" err="1"/>
              <a:t>np.array</a:t>
            </a:r>
            <a:r>
              <a:rPr lang="en-US" dirty="0"/>
              <a:t>([3,4,5,6,7])</a:t>
            </a:r>
          </a:p>
          <a:p>
            <a:pPr marL="114300" indent="0" fontAlgn="base">
              <a:buNone/>
            </a:pPr>
            <a:r>
              <a:rPr lang="en-US" dirty="0" err="1" smtClean="0"/>
              <a:t>np.add</a:t>
            </a:r>
            <a:r>
              <a:rPr lang="en-US" dirty="0" smtClean="0"/>
              <a:t>(a</a:t>
            </a:r>
            <a:r>
              <a:rPr lang="en-US" dirty="0"/>
              <a:t>, b</a:t>
            </a:r>
            <a:r>
              <a:rPr lang="en-US" dirty="0" smtClean="0"/>
              <a:t>)  </a:t>
            </a:r>
            <a:r>
              <a:rPr lang="en-US" dirty="0" smtClean="0">
                <a:solidFill>
                  <a:srgbClr val="002060"/>
                </a:solidFill>
              </a:rPr>
              <a:t>#</a:t>
            </a:r>
            <a:r>
              <a:rPr lang="en-US" dirty="0">
                <a:solidFill>
                  <a:srgbClr val="002060"/>
                </a:solidFill>
              </a:rPr>
              <a:t>([ </a:t>
            </a:r>
            <a:r>
              <a:rPr lang="en-US" dirty="0" smtClean="0">
                <a:solidFill>
                  <a:srgbClr val="002060"/>
                </a:solidFill>
              </a:rPr>
              <a:t>10, 7, 9, 11, 8])</a:t>
            </a:r>
            <a:endParaRPr lang="en-US" dirty="0">
              <a:solidFill>
                <a:srgbClr val="002060"/>
              </a:solidFill>
            </a:endParaRPr>
          </a:p>
          <a:p>
            <a:pPr marL="114300" indent="0" fontAlgn="base">
              <a:buNone/>
            </a:pPr>
            <a:r>
              <a:rPr lang="en-AU" dirty="0" err="1" smtClean="0"/>
              <a:t>np.subtract</a:t>
            </a:r>
            <a:r>
              <a:rPr lang="en-AU" dirty="0" smtClean="0"/>
              <a:t>(</a:t>
            </a:r>
            <a:r>
              <a:rPr lang="en-AU" dirty="0" err="1" smtClean="0"/>
              <a:t>a,b</a:t>
            </a:r>
            <a:r>
              <a:rPr lang="en-AU" dirty="0" smtClean="0"/>
              <a:t>) </a:t>
            </a:r>
            <a:r>
              <a:rPr lang="en-AU" dirty="0" smtClean="0">
                <a:solidFill>
                  <a:srgbClr val="002060"/>
                </a:solidFill>
              </a:rPr>
              <a:t>#</a:t>
            </a:r>
            <a:r>
              <a:rPr lang="en-US" dirty="0" smtClean="0">
                <a:solidFill>
                  <a:srgbClr val="002060"/>
                </a:solidFill>
              </a:rPr>
              <a:t>[ 4,-1,-1,-1,-6]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/>
              <a:t>np.multiply</a:t>
            </a:r>
            <a:r>
              <a:rPr lang="en-US" dirty="0"/>
              <a:t>(a, b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002060"/>
                </a:solidFill>
              </a:rPr>
              <a:t>#</a:t>
            </a:r>
            <a:r>
              <a:rPr lang="en-US" dirty="0">
                <a:solidFill>
                  <a:srgbClr val="002060"/>
                </a:solidFill>
              </a:rPr>
              <a:t>[21, 12, 20, 30, 7</a:t>
            </a:r>
            <a:r>
              <a:rPr lang="en-US" dirty="0" smtClean="0">
                <a:solidFill>
                  <a:srgbClr val="002060"/>
                </a:solidFill>
              </a:rPr>
              <a:t>]</a:t>
            </a:r>
          </a:p>
          <a:p>
            <a:pPr marL="114300" indent="0" fontAlgn="base">
              <a:buNone/>
            </a:pPr>
            <a:r>
              <a:rPr lang="en-US" dirty="0" err="1" smtClean="0"/>
              <a:t>np.divide</a:t>
            </a:r>
            <a:r>
              <a:rPr lang="en-US" dirty="0" smtClean="0"/>
              <a:t>(a</a:t>
            </a:r>
            <a:r>
              <a:rPr lang="en-US" dirty="0"/>
              <a:t>, b) </a:t>
            </a:r>
            <a:r>
              <a:rPr lang="en-US" sz="1600" dirty="0" smtClean="0">
                <a:solidFill>
                  <a:srgbClr val="002060"/>
                </a:solidFill>
              </a:rPr>
              <a:t>#[</a:t>
            </a:r>
            <a:r>
              <a:rPr lang="en-US" sz="1600" dirty="0">
                <a:solidFill>
                  <a:srgbClr val="002060"/>
                </a:solidFill>
              </a:rPr>
              <a:t>2.33333333, 0.75 , 0.8 , 0.83333333, 0.14285714</a:t>
            </a:r>
            <a:r>
              <a:rPr lang="en-US" sz="1600" dirty="0" smtClean="0">
                <a:solidFill>
                  <a:srgbClr val="002060"/>
                </a:solidFill>
              </a:rPr>
              <a:t>]</a:t>
            </a:r>
          </a:p>
          <a:p>
            <a:pPr marL="114300" indent="0" fontAlgn="base">
              <a:buNone/>
            </a:pPr>
            <a:r>
              <a:rPr lang="en-US" dirty="0" err="1"/>
              <a:t>np.remainder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002060"/>
                </a:solidFill>
              </a:rPr>
              <a:t>#</a:t>
            </a:r>
            <a:r>
              <a:rPr lang="en-US" dirty="0">
                <a:solidFill>
                  <a:srgbClr val="002060"/>
                </a:solidFill>
              </a:rPr>
              <a:t>[1, 3, 4, 5, 1</a:t>
            </a:r>
            <a:r>
              <a:rPr lang="en-US" dirty="0" smtClean="0">
                <a:solidFill>
                  <a:srgbClr val="002060"/>
                </a:solidFill>
              </a:rPr>
              <a:t>]</a:t>
            </a:r>
          </a:p>
          <a:p>
            <a:pPr marL="114300" indent="0" fontAlgn="base">
              <a:buNone/>
            </a:pPr>
            <a:r>
              <a:rPr lang="en-US" dirty="0"/>
              <a:t>np.mod(</a:t>
            </a:r>
            <a:r>
              <a:rPr lang="en-US" dirty="0" err="1"/>
              <a:t>a,b</a:t>
            </a:r>
            <a:r>
              <a:rPr lang="en-US" dirty="0" smtClean="0"/>
              <a:t>) </a:t>
            </a:r>
            <a:r>
              <a:rPr lang="en-US" dirty="0">
                <a:solidFill>
                  <a:srgbClr val="002060"/>
                </a:solidFill>
              </a:rPr>
              <a:t>#[1, 3, 4, 5, 1]</a:t>
            </a:r>
          </a:p>
          <a:p>
            <a:pPr marL="114300" indent="0" fontAlgn="base">
              <a:buNone/>
            </a:pPr>
            <a:r>
              <a:rPr lang="en-US" dirty="0" err="1"/>
              <a:t>np.power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002060"/>
                </a:solidFill>
              </a:rPr>
              <a:t>#[ </a:t>
            </a:r>
            <a:r>
              <a:rPr lang="en-US" dirty="0">
                <a:solidFill>
                  <a:srgbClr val="002060"/>
                </a:solidFill>
              </a:rPr>
              <a:t>343, 81, 1024, 15625, 1</a:t>
            </a:r>
            <a:r>
              <a:rPr lang="en-US" dirty="0" smtClean="0">
                <a:solidFill>
                  <a:srgbClr val="002060"/>
                </a:solidFill>
              </a:rPr>
              <a:t>]</a:t>
            </a:r>
          </a:p>
          <a:p>
            <a:pPr marL="114300" indent="0" fontAlgn="base">
              <a:buNone/>
            </a:pPr>
            <a:r>
              <a:rPr lang="en-US" dirty="0" err="1"/>
              <a:t>np.reciprocal</a:t>
            </a:r>
            <a:r>
              <a:rPr lang="en-US" dirty="0"/>
              <a:t>(a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002060"/>
                </a:solidFill>
              </a:rPr>
              <a:t>#</a:t>
            </a:r>
            <a:r>
              <a:rPr lang="en-US" dirty="0">
                <a:solidFill>
                  <a:srgbClr val="002060"/>
                </a:solidFill>
              </a:rPr>
              <a:t>[0, 0, 0, 0, 1]</a:t>
            </a:r>
          </a:p>
        </p:txBody>
      </p:sp>
    </p:spTree>
    <p:extLst>
      <p:ext uri="{BB962C8B-B14F-4D97-AF65-F5344CB8AC3E}">
        <p14:creationId xmlns:p14="http://schemas.microsoft.com/office/powerpoint/2010/main" val="14420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Graph-based or network data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49493"/>
            <a:ext cx="7594318" cy="407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90449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 err="1"/>
              <a:t>NumPy</a:t>
            </a:r>
            <a:r>
              <a:rPr lang="en-US" dirty="0"/>
              <a:t> Add </a:t>
            </a:r>
            <a:r>
              <a:rPr lang="en-US" dirty="0" smtClean="0"/>
              <a:t>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fontAlgn="base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endParaRPr lang="en-US" dirty="0"/>
          </a:p>
          <a:p>
            <a:pPr marL="114300" indent="0" fontAlgn="base">
              <a:buNone/>
            </a:pPr>
            <a:r>
              <a:rPr lang="en-US" dirty="0"/>
              <a:t>a = </a:t>
            </a:r>
            <a:r>
              <a:rPr lang="en-US" dirty="0" err="1"/>
              <a:t>np.array</a:t>
            </a:r>
            <a:r>
              <a:rPr lang="en-US" dirty="0"/>
              <a:t>([10,20,100,200,500])</a:t>
            </a:r>
          </a:p>
          <a:p>
            <a:pPr marL="114300" indent="0" fontAlgn="base">
              <a:buNone/>
            </a:pPr>
            <a:r>
              <a:rPr lang="en-US" dirty="0"/>
              <a:t>b = </a:t>
            </a:r>
            <a:r>
              <a:rPr lang="en-US" dirty="0" err="1"/>
              <a:t>np.array</a:t>
            </a:r>
            <a:r>
              <a:rPr lang="en-US" dirty="0"/>
              <a:t>([3,4,5,6,7])</a:t>
            </a:r>
          </a:p>
          <a:p>
            <a:pPr marL="114300" indent="0" fontAlgn="base"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a+b</a:t>
            </a:r>
            <a:r>
              <a:rPr lang="en-US" dirty="0" smtClean="0"/>
              <a:t>) #</a:t>
            </a:r>
            <a:r>
              <a:rPr lang="en-US" b="0" dirty="0">
                <a:solidFill>
                  <a:srgbClr val="002060"/>
                </a:solidFill>
              </a:rPr>
              <a:t>[ 13 24 105 206 507]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AU" b="0" dirty="0" smtClean="0"/>
              <a:t>print(a-b)</a:t>
            </a:r>
          </a:p>
          <a:p>
            <a:pPr marL="114300" indent="0" fontAlgn="base">
              <a:buNone/>
            </a:pPr>
            <a:r>
              <a:rPr lang="en-AU" b="0" dirty="0" smtClean="0"/>
              <a:t>print(a*b)</a:t>
            </a:r>
          </a:p>
          <a:p>
            <a:pPr marL="114300" indent="0" fontAlgn="base">
              <a:buNone/>
            </a:pPr>
            <a:r>
              <a:rPr lang="en-AU" b="0" dirty="0" smtClean="0"/>
              <a:t>print(a/b)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048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sz="6000" dirty="0" smtClean="0"/>
              <a:t>Types of Array</a:t>
            </a:r>
            <a:endParaRPr lang="en-US" sz="60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208912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86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1-D </a:t>
            </a:r>
            <a:r>
              <a:rPr lang="en-US" dirty="0" smtClean="0"/>
              <a:t>Array	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3328"/>
            <a:ext cx="7344816" cy="519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551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1-D </a:t>
            </a:r>
            <a:r>
              <a:rPr lang="en-US" dirty="0" smtClean="0"/>
              <a:t>Array	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3328"/>
            <a:ext cx="7344816" cy="519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636912"/>
            <a:ext cx="374446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93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Creation </a:t>
            </a:r>
            <a:r>
              <a:rPr lang="en-US" sz="4000" dirty="0"/>
              <a:t>of a multidimensional array(</a:t>
            </a:r>
            <a:r>
              <a:rPr lang="en-US" sz="4000" dirty="0" err="1"/>
              <a:t>ndarray</a:t>
            </a:r>
            <a:r>
              <a:rPr lang="en-US" sz="4000" dirty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200800" cy="514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369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Creation </a:t>
            </a:r>
            <a:r>
              <a:rPr lang="en-US" sz="4000" dirty="0"/>
              <a:t>of a multidimensional array(</a:t>
            </a:r>
            <a:r>
              <a:rPr lang="en-US" sz="4000" dirty="0" err="1"/>
              <a:t>ndarray</a:t>
            </a:r>
            <a:r>
              <a:rPr lang="en-US" sz="4000" dirty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927425" cy="302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5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Creation </a:t>
            </a:r>
            <a:r>
              <a:rPr lang="en-US" sz="4000" dirty="0"/>
              <a:t>of a multidimensional array(</a:t>
            </a:r>
            <a:r>
              <a:rPr lang="en-US" sz="4000" dirty="0" err="1"/>
              <a:t>ndarray</a:t>
            </a:r>
            <a:r>
              <a:rPr lang="en-US" sz="4000" dirty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628800"/>
            <a:ext cx="388843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0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Program </a:t>
            </a:r>
            <a:r>
              <a:rPr lang="en-US" sz="3600" dirty="0"/>
              <a:t>to illustrate Indexing in </a:t>
            </a:r>
            <a:r>
              <a:rPr lang="en-US" sz="3600" dirty="0" err="1"/>
              <a:t>Ndarrays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48083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83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Program </a:t>
            </a:r>
            <a:r>
              <a:rPr lang="en-US" sz="3600" dirty="0"/>
              <a:t>to illustrate Indexing in </a:t>
            </a:r>
            <a:r>
              <a:rPr lang="en-US" sz="3600" dirty="0" err="1"/>
              <a:t>Ndarrays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71" y="1985963"/>
            <a:ext cx="6598854" cy="345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3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Program </a:t>
            </a:r>
            <a:r>
              <a:rPr lang="en-US" sz="4000" dirty="0"/>
              <a:t>to illustrate Indexing in a 3D array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75268"/>
            <a:ext cx="6912768" cy="497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0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Audio, video and image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Audio, image, and video are data types that pose specific challenges to a data scientist.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95588"/>
            <a:ext cx="7325890" cy="2577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00183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Program </a:t>
            </a:r>
            <a:r>
              <a:rPr lang="en-US" sz="4000" dirty="0"/>
              <a:t>to illustrate Indexing in a 3D array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685925"/>
            <a:ext cx="310515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13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</a:t>
            </a:r>
            <a:r>
              <a:rPr lang="en-US" dirty="0" err="1" smtClean="0"/>
              <a:t>Ndarray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7632848" cy="309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15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</a:t>
            </a:r>
            <a:r>
              <a:rPr lang="en-US" dirty="0" err="1" smtClean="0"/>
              <a:t>Ndarray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632848" cy="309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93096"/>
            <a:ext cx="453390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03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Add two 1d arrays </a:t>
            </a:r>
            <a:r>
              <a:rPr lang="en-US" sz="4000" dirty="0" smtClean="0"/>
              <a:t>element-wise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7704856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47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Add two 1d arrays </a:t>
            </a:r>
            <a:r>
              <a:rPr lang="en-US" sz="4000" dirty="0" smtClean="0"/>
              <a:t>element-wise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# create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numpy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arrays x1 and x2</a:t>
            </a:r>
          </a:p>
          <a:p>
            <a:pPr marL="114300" indent="0">
              <a:buNone/>
            </a:pPr>
            <a:r>
              <a:rPr lang="en-US" dirty="0"/>
              <a:t>x1 = </a:t>
            </a:r>
            <a:r>
              <a:rPr lang="en-US" dirty="0" err="1"/>
              <a:t>np.array</a:t>
            </a:r>
            <a:r>
              <a:rPr lang="en-US" dirty="0"/>
              <a:t>([1, 3, 0, 7])</a:t>
            </a:r>
          </a:p>
          <a:p>
            <a:pPr marL="114300" indent="0">
              <a:buNone/>
            </a:pPr>
            <a:r>
              <a:rPr lang="en-US" dirty="0"/>
              <a:t>x2 = </a:t>
            </a:r>
            <a:r>
              <a:rPr lang="en-US" dirty="0" err="1"/>
              <a:t>np.array</a:t>
            </a:r>
            <a:r>
              <a:rPr lang="en-US" dirty="0"/>
              <a:t>([2, 0, 1, 1])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#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elementwise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sum with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np.add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()</a:t>
            </a:r>
          </a:p>
          <a:p>
            <a:pPr marL="114300" indent="0">
              <a:buNone/>
            </a:pPr>
            <a:r>
              <a:rPr lang="en-US" dirty="0"/>
              <a:t>x3 = </a:t>
            </a:r>
            <a:r>
              <a:rPr lang="en-US" dirty="0" err="1"/>
              <a:t>np.add</a:t>
            </a:r>
            <a:r>
              <a:rPr lang="en-US" dirty="0"/>
              <a:t>(x1, x2)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# display the arrays</a:t>
            </a:r>
          </a:p>
          <a:p>
            <a:pPr marL="114300" indent="0">
              <a:buNone/>
            </a:pPr>
            <a:r>
              <a:rPr lang="en-US" dirty="0"/>
              <a:t>print("x1:", x1)</a:t>
            </a:r>
          </a:p>
          <a:p>
            <a:pPr marL="114300" indent="0">
              <a:buNone/>
            </a:pPr>
            <a:r>
              <a:rPr lang="en-US" dirty="0"/>
              <a:t>print("x2:", x2)</a:t>
            </a:r>
          </a:p>
          <a:p>
            <a:pPr marL="114300" indent="0">
              <a:buNone/>
            </a:pPr>
            <a:r>
              <a:rPr lang="en-US" dirty="0"/>
              <a:t>print("x3:", x3)</a:t>
            </a:r>
          </a:p>
        </p:txBody>
      </p:sp>
    </p:spTree>
    <p:extLst>
      <p:ext uri="{BB962C8B-B14F-4D97-AF65-F5344CB8AC3E}">
        <p14:creationId xmlns:p14="http://schemas.microsoft.com/office/powerpoint/2010/main" val="9415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Add two 1d arrays </a:t>
            </a:r>
            <a:r>
              <a:rPr lang="en-US" sz="4000" dirty="0" smtClean="0"/>
              <a:t>element-wise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74840" cy="4781128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# create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numpy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arrays x1 and x2</a:t>
            </a:r>
          </a:p>
          <a:p>
            <a:pPr marL="114300" indent="0">
              <a:buNone/>
            </a:pPr>
            <a:r>
              <a:rPr lang="en-US" dirty="0"/>
              <a:t>x1 = </a:t>
            </a:r>
            <a:r>
              <a:rPr lang="en-US" dirty="0" err="1"/>
              <a:t>np.array</a:t>
            </a:r>
            <a:r>
              <a:rPr lang="en-US" dirty="0"/>
              <a:t>([1, </a:t>
            </a:r>
            <a:r>
              <a:rPr lang="en-US" dirty="0" smtClean="0"/>
              <a:t>2, </a:t>
            </a:r>
            <a:r>
              <a:rPr lang="en-US" dirty="0"/>
              <a:t>0, </a:t>
            </a:r>
            <a:r>
              <a:rPr lang="en-US" dirty="0" smtClean="0"/>
              <a:t>3])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x2 = </a:t>
            </a:r>
            <a:r>
              <a:rPr lang="en-US" dirty="0" err="1"/>
              <a:t>np.array</a:t>
            </a:r>
            <a:r>
              <a:rPr lang="en-US" dirty="0" smtClean="0"/>
              <a:t>([4, 1,2, 2])</a:t>
            </a:r>
            <a:endParaRPr lang="en-US" dirty="0"/>
          </a:p>
          <a:p>
            <a:pPr marL="11430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#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elementwise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sum with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np.add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()</a:t>
            </a:r>
          </a:p>
          <a:p>
            <a:pPr marL="114300" indent="0">
              <a:buNone/>
            </a:pPr>
            <a:r>
              <a:rPr lang="en-US" dirty="0"/>
              <a:t>x3 = </a:t>
            </a:r>
            <a:r>
              <a:rPr lang="en-US" dirty="0" err="1"/>
              <a:t>np.add</a:t>
            </a:r>
            <a:r>
              <a:rPr lang="en-US" dirty="0"/>
              <a:t>(x1, x2)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# display the arrays</a:t>
            </a:r>
          </a:p>
          <a:p>
            <a:pPr marL="114300" indent="0">
              <a:buNone/>
            </a:pPr>
            <a:r>
              <a:rPr lang="en-US" dirty="0" smtClean="0"/>
              <a:t>print("x1:", x1) </a:t>
            </a:r>
          </a:p>
          <a:p>
            <a:pPr marL="114300" indent="0">
              <a:buNone/>
            </a:pPr>
            <a:r>
              <a:rPr lang="en-US" dirty="0" smtClean="0"/>
              <a:t>print</a:t>
            </a:r>
            <a:r>
              <a:rPr lang="en-US" dirty="0"/>
              <a:t>("x2:", x2)</a:t>
            </a:r>
          </a:p>
          <a:p>
            <a:pPr marL="114300" indent="0">
              <a:buNone/>
            </a:pPr>
            <a:r>
              <a:rPr lang="en-US" dirty="0"/>
              <a:t>print("x3:", x3</a:t>
            </a:r>
            <a:r>
              <a:rPr lang="en-US" dirty="0" smtClean="0"/>
              <a:t>)</a:t>
            </a:r>
          </a:p>
          <a:p>
            <a:pPr marL="114300" indent="0" fontAlgn="base">
              <a:buNone/>
            </a:pPr>
            <a:r>
              <a:rPr lang="en-US" dirty="0"/>
              <a:t>x3 = x1 + x2</a:t>
            </a:r>
          </a:p>
          <a:p>
            <a:pPr marL="114300" indent="0" fontAlgn="base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# display the arrays</a:t>
            </a:r>
          </a:p>
          <a:p>
            <a:pPr marL="114300" indent="0" fontAlgn="base">
              <a:buNone/>
            </a:pPr>
            <a:r>
              <a:rPr lang="en-US" dirty="0"/>
              <a:t>print("x1:", x1)</a:t>
            </a:r>
          </a:p>
          <a:p>
            <a:pPr marL="114300" indent="0" fontAlgn="base">
              <a:buNone/>
            </a:pPr>
            <a:r>
              <a:rPr lang="en-US" dirty="0"/>
              <a:t>print("x2:", x2)</a:t>
            </a:r>
          </a:p>
          <a:p>
            <a:pPr marL="114300" indent="0" fontAlgn="base">
              <a:buNone/>
            </a:pPr>
            <a:r>
              <a:rPr lang="en-US" dirty="0"/>
              <a:t>print("x3:", x3)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08104" y="1988840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x1: [1 </a:t>
            </a:r>
            <a:r>
              <a:rPr lang="en-US" dirty="0" smtClean="0"/>
              <a:t>2 </a:t>
            </a:r>
            <a:r>
              <a:rPr lang="en-US" dirty="0"/>
              <a:t>0 </a:t>
            </a:r>
            <a:r>
              <a:rPr lang="en-US" dirty="0" smtClean="0"/>
              <a:t>3]</a:t>
            </a:r>
            <a:endParaRPr lang="en-US" dirty="0"/>
          </a:p>
          <a:p>
            <a:pPr fontAlgn="base"/>
            <a:r>
              <a:rPr lang="en-US" dirty="0"/>
              <a:t>x2: </a:t>
            </a:r>
            <a:r>
              <a:rPr lang="en-US" dirty="0" smtClean="0"/>
              <a:t>[4 1 2 2]</a:t>
            </a:r>
            <a:endParaRPr lang="en-US" dirty="0"/>
          </a:p>
          <a:p>
            <a:pPr fontAlgn="base"/>
            <a:r>
              <a:rPr lang="en-US" dirty="0"/>
              <a:t>x3: </a:t>
            </a:r>
            <a:r>
              <a:rPr lang="en-US" dirty="0" smtClean="0"/>
              <a:t>[5 </a:t>
            </a:r>
            <a:r>
              <a:rPr lang="en-US" dirty="0"/>
              <a:t>3 </a:t>
            </a:r>
            <a:r>
              <a:rPr lang="en-US" dirty="0" smtClean="0"/>
              <a:t>2 5]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Add </a:t>
            </a:r>
            <a:r>
              <a:rPr lang="en-US" sz="4000" dirty="0"/>
              <a:t>two 2d arrays </a:t>
            </a:r>
            <a:r>
              <a:rPr lang="en-US" sz="4000" dirty="0" err="1"/>
              <a:t>elementwise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5616624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# create 2d arrays x1 and x2 </a:t>
            </a:r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dirty="0" smtClean="0"/>
              <a:t>x1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([[1, 0, 1], [2, 1, 1], [3, 0, 3]])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x2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([[2, 2, 0], [1, 0, 1], [0, 1, 0]])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#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elementwise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sum with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np.add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()</a:t>
            </a:r>
          </a:p>
          <a:p>
            <a:pPr marL="114300" indent="0">
              <a:buNone/>
            </a:pPr>
            <a:r>
              <a:rPr lang="en-US" dirty="0" smtClean="0"/>
              <a:t>x3 </a:t>
            </a:r>
            <a:r>
              <a:rPr lang="en-US" dirty="0"/>
              <a:t>= </a:t>
            </a:r>
            <a:r>
              <a:rPr lang="en-US" dirty="0" err="1"/>
              <a:t>np.add</a:t>
            </a:r>
            <a:r>
              <a:rPr lang="en-US" dirty="0"/>
              <a:t>(x1, x2)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#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display the arrays print("x1:\n", x1) </a:t>
            </a:r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dirty="0" smtClean="0"/>
              <a:t>print</a:t>
            </a:r>
            <a:r>
              <a:rPr lang="en-US" dirty="0"/>
              <a:t>("x2:\n", x2)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</a:t>
            </a:r>
            <a:r>
              <a:rPr lang="en-US" dirty="0"/>
              <a:t>("x3:\n", x3)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6136" y="1700808"/>
            <a:ext cx="23762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x1:</a:t>
            </a:r>
          </a:p>
          <a:p>
            <a:pPr fontAlgn="base"/>
            <a:r>
              <a:rPr lang="en-US" dirty="0"/>
              <a:t>[[1 0 1]</a:t>
            </a:r>
          </a:p>
          <a:p>
            <a:pPr fontAlgn="base"/>
            <a:r>
              <a:rPr lang="en-US" dirty="0"/>
              <a:t>[2 1 1]</a:t>
            </a:r>
          </a:p>
          <a:p>
            <a:pPr fontAlgn="base"/>
            <a:r>
              <a:rPr lang="en-US" dirty="0"/>
              <a:t>[3 0 3]]</a:t>
            </a:r>
          </a:p>
          <a:p>
            <a:pPr fontAlgn="base"/>
            <a:r>
              <a:rPr lang="en-US" dirty="0"/>
              <a:t>x2:</a:t>
            </a:r>
          </a:p>
          <a:p>
            <a:pPr fontAlgn="base"/>
            <a:r>
              <a:rPr lang="en-US" dirty="0"/>
              <a:t>[[2 2 0]</a:t>
            </a:r>
          </a:p>
          <a:p>
            <a:pPr fontAlgn="base"/>
            <a:r>
              <a:rPr lang="en-US" dirty="0"/>
              <a:t>[1 0 1]</a:t>
            </a:r>
          </a:p>
          <a:p>
            <a:pPr fontAlgn="base"/>
            <a:r>
              <a:rPr lang="en-US" dirty="0"/>
              <a:t>[0 1 0]]</a:t>
            </a:r>
          </a:p>
          <a:p>
            <a:pPr fontAlgn="base"/>
            <a:r>
              <a:rPr lang="en-US" dirty="0"/>
              <a:t>x3:</a:t>
            </a:r>
          </a:p>
          <a:p>
            <a:pPr fontAlgn="base"/>
            <a:r>
              <a:rPr lang="en-US" dirty="0"/>
              <a:t>[[3 2 1]</a:t>
            </a:r>
          </a:p>
          <a:p>
            <a:pPr fontAlgn="base"/>
            <a:r>
              <a:rPr lang="en-US" dirty="0"/>
              <a:t>[3 1 2]</a:t>
            </a:r>
          </a:p>
          <a:p>
            <a:pPr fontAlgn="base"/>
            <a:r>
              <a:rPr lang="en-US" dirty="0"/>
              <a:t>[3 1 3]]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Add </a:t>
            </a:r>
            <a:r>
              <a:rPr lang="en-US" sz="3200" dirty="0"/>
              <a:t>more than two arrays </a:t>
            </a:r>
            <a:r>
              <a:rPr lang="en-US" sz="3200" dirty="0" err="1"/>
              <a:t>elementwise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# create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numpy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arrays x1, x2, and x3 </a:t>
            </a:r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dirty="0" smtClean="0"/>
              <a:t>x1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([1, 3, 0, 7])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x2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([2, 0, 1, 1])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x3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([0, 1, 3, 1])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#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elementwise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sum with + </a:t>
            </a:r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dirty="0" smtClean="0"/>
              <a:t>x4 </a:t>
            </a:r>
            <a:r>
              <a:rPr lang="en-US" dirty="0"/>
              <a:t>= x1+x2+x3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#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display the arrays </a:t>
            </a:r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dirty="0" smtClean="0"/>
              <a:t>print</a:t>
            </a:r>
            <a:r>
              <a:rPr lang="en-US" dirty="0"/>
              <a:t>("x1:", x1)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</a:t>
            </a:r>
            <a:r>
              <a:rPr lang="en-US" dirty="0"/>
              <a:t>("x2:", x2)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</a:t>
            </a:r>
            <a:r>
              <a:rPr lang="en-US" dirty="0"/>
              <a:t>("x3:", x3)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</a:t>
            </a:r>
            <a:r>
              <a:rPr lang="en-US" dirty="0"/>
              <a:t>("x4:", x4)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0112" y="1700808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x1: [1 3 0 7]</a:t>
            </a:r>
          </a:p>
          <a:p>
            <a:pPr fontAlgn="base"/>
            <a:r>
              <a:rPr lang="en-US" dirty="0"/>
              <a:t>x2: [2 0 1 1]</a:t>
            </a:r>
          </a:p>
          <a:p>
            <a:pPr fontAlgn="base"/>
            <a:r>
              <a:rPr lang="en-US" dirty="0"/>
              <a:t>x3: [0 1 3 1]</a:t>
            </a:r>
          </a:p>
          <a:p>
            <a:pPr fontAlgn="base"/>
            <a:r>
              <a:rPr lang="en-US" dirty="0"/>
              <a:t>x4: [3 4 4 9]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980728"/>
          </a:xfrm>
        </p:spPr>
        <p:txBody>
          <a:bodyPr/>
          <a:lstStyle/>
          <a:p>
            <a:pPr fontAlgn="base"/>
            <a:r>
              <a:rPr lang="en-US" dirty="0" err="1"/>
              <a:t>NumPy</a:t>
            </a:r>
            <a:r>
              <a:rPr lang="en-US" dirty="0"/>
              <a:t> Array </a:t>
            </a: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208912" cy="549208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400" dirty="0"/>
              <a:t>1. </a:t>
            </a:r>
            <a:r>
              <a:rPr lang="en-US" sz="2400" dirty="0" err="1"/>
              <a:t>ndarray.flags</a:t>
            </a:r>
            <a:r>
              <a:rPr lang="en-US" sz="2400" dirty="0"/>
              <a:t>-</a:t>
            </a:r>
            <a:r>
              <a:rPr lang="en-US" sz="2400" b="0" dirty="0"/>
              <a:t> It provides information about memory layout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2. </a:t>
            </a:r>
            <a:r>
              <a:rPr lang="en-US" sz="2400" dirty="0" err="1"/>
              <a:t>ndarray.shape</a:t>
            </a:r>
            <a:r>
              <a:rPr lang="en-US" sz="2400" dirty="0"/>
              <a:t>-</a:t>
            </a:r>
            <a:r>
              <a:rPr lang="en-US" sz="2400" b="0" dirty="0"/>
              <a:t> Provides array dimensions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3. </a:t>
            </a:r>
            <a:r>
              <a:rPr lang="en-US" sz="2400" dirty="0" err="1"/>
              <a:t>ndarray.strides</a:t>
            </a:r>
            <a:r>
              <a:rPr lang="en-US" sz="2400" dirty="0"/>
              <a:t>-</a:t>
            </a:r>
            <a:r>
              <a:rPr lang="en-US" sz="2400" b="0" dirty="0"/>
              <a:t> Determines step size while traversing the arrays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4. </a:t>
            </a:r>
            <a:r>
              <a:rPr lang="en-US" sz="2400" dirty="0" err="1"/>
              <a:t>ndarray.ndim</a:t>
            </a:r>
            <a:r>
              <a:rPr lang="en-US" sz="2400" dirty="0"/>
              <a:t>-</a:t>
            </a:r>
            <a:r>
              <a:rPr lang="en-US" sz="2400" b="0" dirty="0"/>
              <a:t> Number of array dimensions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5. </a:t>
            </a:r>
            <a:r>
              <a:rPr lang="en-US" sz="2400" dirty="0" err="1"/>
              <a:t>ndarray.data</a:t>
            </a:r>
            <a:r>
              <a:rPr lang="en-US" sz="2400" dirty="0"/>
              <a:t>-</a:t>
            </a:r>
            <a:r>
              <a:rPr lang="en-US" sz="2400" b="0" dirty="0"/>
              <a:t> Points the starting position of array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6. </a:t>
            </a:r>
            <a:r>
              <a:rPr lang="en-US" sz="2400" dirty="0" err="1"/>
              <a:t>ndarray.size</a:t>
            </a:r>
            <a:r>
              <a:rPr lang="en-US" sz="2400" dirty="0"/>
              <a:t>-</a:t>
            </a:r>
            <a:r>
              <a:rPr lang="en-US" sz="2400" b="0" dirty="0"/>
              <a:t> Number of array elements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7. </a:t>
            </a:r>
            <a:r>
              <a:rPr lang="en-US" sz="2400" dirty="0" err="1"/>
              <a:t>ndarray.itemsize</a:t>
            </a:r>
            <a:r>
              <a:rPr lang="en-US" sz="2400" dirty="0"/>
              <a:t>-</a:t>
            </a:r>
            <a:r>
              <a:rPr lang="en-US" sz="2400" b="0" dirty="0"/>
              <a:t> Size of individual array elements in bytes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8. </a:t>
            </a:r>
            <a:r>
              <a:rPr lang="en-US" sz="2400" dirty="0" err="1"/>
              <a:t>ndarray.base</a:t>
            </a:r>
            <a:r>
              <a:rPr lang="en-US" sz="2400" dirty="0"/>
              <a:t>-</a:t>
            </a:r>
            <a:r>
              <a:rPr lang="en-US" sz="2400" b="0" dirty="0"/>
              <a:t> Provides the base object, if it is a view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9. </a:t>
            </a:r>
            <a:r>
              <a:rPr lang="en-US" sz="2400" dirty="0" err="1"/>
              <a:t>ndarray.nbytes</a:t>
            </a:r>
            <a:r>
              <a:rPr lang="en-US" sz="2400" dirty="0"/>
              <a:t>-</a:t>
            </a:r>
            <a:r>
              <a:rPr lang="en-US" sz="2400" b="0" dirty="0"/>
              <a:t> Provides the total bytes consumed by the array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10. </a:t>
            </a:r>
            <a:r>
              <a:rPr lang="en-US" sz="2400" dirty="0" err="1"/>
              <a:t>ndarray.T</a:t>
            </a:r>
            <a:r>
              <a:rPr lang="en-US" sz="2400" dirty="0"/>
              <a:t>-</a:t>
            </a:r>
            <a:r>
              <a:rPr lang="en-US" sz="2400" b="0" dirty="0"/>
              <a:t> It gives the array transpose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11. </a:t>
            </a:r>
            <a:r>
              <a:rPr lang="en-US" sz="2400" dirty="0" err="1"/>
              <a:t>ndarray.real</a:t>
            </a:r>
            <a:r>
              <a:rPr lang="en-US" sz="2400" dirty="0"/>
              <a:t>-</a:t>
            </a:r>
            <a:r>
              <a:rPr lang="en-US" sz="2400" b="0" dirty="0"/>
              <a:t> Separates the real part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12. </a:t>
            </a:r>
            <a:r>
              <a:rPr lang="en-US" sz="2400" dirty="0" err="1"/>
              <a:t>ndarray.imag</a:t>
            </a:r>
            <a:r>
              <a:rPr lang="en-US" sz="2400" dirty="0"/>
              <a:t>-</a:t>
            </a:r>
            <a:r>
              <a:rPr lang="en-US" sz="2400" b="0" dirty="0"/>
              <a:t> Separates the imaginary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28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980728"/>
          </a:xfrm>
        </p:spPr>
        <p:txBody>
          <a:bodyPr/>
          <a:lstStyle/>
          <a:p>
            <a:pPr fontAlgn="base"/>
            <a:r>
              <a:rPr lang="en-US" dirty="0" err="1"/>
              <a:t>NumPy</a:t>
            </a:r>
            <a:r>
              <a:rPr lang="en-US" dirty="0"/>
              <a:t> Array </a:t>
            </a: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208912" cy="549208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400" dirty="0"/>
              <a:t>1. </a:t>
            </a:r>
            <a:r>
              <a:rPr lang="en-US" sz="2400" dirty="0" err="1"/>
              <a:t>ndarray.flags</a:t>
            </a:r>
            <a:r>
              <a:rPr lang="en-US" sz="2400" dirty="0"/>
              <a:t>-</a:t>
            </a:r>
            <a:r>
              <a:rPr lang="en-US" sz="2400" b="0" dirty="0"/>
              <a:t> It provides information about memory layout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2. </a:t>
            </a:r>
            <a:r>
              <a:rPr lang="en-US" sz="2400" dirty="0" err="1"/>
              <a:t>ndarray.shape</a:t>
            </a:r>
            <a:r>
              <a:rPr lang="en-US" sz="2400" dirty="0"/>
              <a:t>-</a:t>
            </a:r>
            <a:r>
              <a:rPr lang="en-US" sz="2400" b="0" dirty="0"/>
              <a:t> Provides array dimensions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3. </a:t>
            </a:r>
            <a:r>
              <a:rPr lang="en-US" sz="2400" dirty="0" err="1"/>
              <a:t>ndarray.strides</a:t>
            </a:r>
            <a:r>
              <a:rPr lang="en-US" sz="2400" dirty="0"/>
              <a:t>-</a:t>
            </a:r>
            <a:r>
              <a:rPr lang="en-US" sz="2400" b="0" dirty="0"/>
              <a:t> Determines step size while traversing the arrays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4. </a:t>
            </a:r>
            <a:r>
              <a:rPr lang="en-US" sz="2400" dirty="0" err="1"/>
              <a:t>ndarray.ndim</a:t>
            </a:r>
            <a:r>
              <a:rPr lang="en-US" sz="2400" dirty="0"/>
              <a:t>-</a:t>
            </a:r>
            <a:r>
              <a:rPr lang="en-US" sz="2400" b="0" dirty="0"/>
              <a:t> Number of array dimensions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5. </a:t>
            </a:r>
            <a:r>
              <a:rPr lang="en-US" sz="2400" dirty="0" err="1"/>
              <a:t>ndarray.data</a:t>
            </a:r>
            <a:r>
              <a:rPr lang="en-US" sz="2400" dirty="0"/>
              <a:t>-</a:t>
            </a:r>
            <a:r>
              <a:rPr lang="en-US" sz="2400" b="0" dirty="0"/>
              <a:t> Points the starting position of array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6. </a:t>
            </a:r>
            <a:r>
              <a:rPr lang="en-US" sz="2400" dirty="0" err="1"/>
              <a:t>ndarray.size</a:t>
            </a:r>
            <a:r>
              <a:rPr lang="en-US" sz="2400" dirty="0"/>
              <a:t>-</a:t>
            </a:r>
            <a:r>
              <a:rPr lang="en-US" sz="2400" b="0" dirty="0"/>
              <a:t> Number of array elements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7. </a:t>
            </a:r>
            <a:r>
              <a:rPr lang="en-US" sz="2400" dirty="0" err="1"/>
              <a:t>ndarray.itemsize</a:t>
            </a:r>
            <a:r>
              <a:rPr lang="en-US" sz="2400" dirty="0"/>
              <a:t>-</a:t>
            </a:r>
            <a:r>
              <a:rPr lang="en-US" sz="2400" b="0" dirty="0"/>
              <a:t> Size of individual array elements in bytes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8. </a:t>
            </a:r>
            <a:r>
              <a:rPr lang="en-US" sz="2400" dirty="0" err="1"/>
              <a:t>ndarray.base</a:t>
            </a:r>
            <a:r>
              <a:rPr lang="en-US" sz="2400" dirty="0"/>
              <a:t>-</a:t>
            </a:r>
            <a:r>
              <a:rPr lang="en-US" sz="2400" b="0" dirty="0"/>
              <a:t> Provides the base object, if it is a view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9. </a:t>
            </a:r>
            <a:r>
              <a:rPr lang="en-US" sz="2400" dirty="0" err="1"/>
              <a:t>ndarray.nbytes</a:t>
            </a:r>
            <a:r>
              <a:rPr lang="en-US" sz="2400" dirty="0"/>
              <a:t>-</a:t>
            </a:r>
            <a:r>
              <a:rPr lang="en-US" sz="2400" b="0" dirty="0"/>
              <a:t> Provides the total bytes consumed by the array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10. </a:t>
            </a:r>
            <a:r>
              <a:rPr lang="en-US" sz="2400" dirty="0" err="1"/>
              <a:t>ndarray.T</a:t>
            </a:r>
            <a:r>
              <a:rPr lang="en-US" sz="2400" dirty="0"/>
              <a:t>-</a:t>
            </a:r>
            <a:r>
              <a:rPr lang="en-US" sz="2400" b="0" dirty="0"/>
              <a:t> It gives the array transpose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11. </a:t>
            </a:r>
            <a:r>
              <a:rPr lang="en-US" sz="2400" dirty="0" err="1"/>
              <a:t>ndarray.real</a:t>
            </a:r>
            <a:r>
              <a:rPr lang="en-US" sz="2400" dirty="0"/>
              <a:t>-</a:t>
            </a:r>
            <a:r>
              <a:rPr lang="en-US" sz="2400" b="0" dirty="0"/>
              <a:t> Separates the real part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12. </a:t>
            </a:r>
            <a:r>
              <a:rPr lang="en-US" sz="2400" dirty="0" err="1"/>
              <a:t>ndarray.imag</a:t>
            </a:r>
            <a:r>
              <a:rPr lang="en-US" sz="2400" dirty="0"/>
              <a:t>-</a:t>
            </a:r>
            <a:r>
              <a:rPr lang="en-US" sz="2400" b="0" dirty="0"/>
              <a:t> Separates the imaginary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0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Streaming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While streaming data can take almost any of the previous forms, it has an </a:t>
            </a:r>
            <a:r>
              <a:rPr lang="en-GB" b="0" dirty="0" smtClean="0"/>
              <a:t>extra property</a:t>
            </a:r>
            <a:r>
              <a:rPr lang="en-GB" b="0" dirty="0"/>
              <a:t>. </a:t>
            </a:r>
            <a:endParaRPr lang="en-GB" b="0" dirty="0" smtClean="0"/>
          </a:p>
          <a:p>
            <a:r>
              <a:rPr lang="en-GB" b="0" dirty="0" smtClean="0"/>
              <a:t>The </a:t>
            </a:r>
            <a:r>
              <a:rPr lang="en-GB" b="0" dirty="0"/>
              <a:t>data flows into the system when an event happens instead of </a:t>
            </a:r>
            <a:r>
              <a:rPr lang="en-GB" b="0" dirty="0" smtClean="0"/>
              <a:t>being loaded </a:t>
            </a:r>
            <a:r>
              <a:rPr lang="en-GB" b="0" dirty="0"/>
              <a:t>into a data store in a batch.</a:t>
            </a: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52417"/>
            <a:ext cx="4680520" cy="350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83724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7951969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0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1560" y="2276872"/>
            <a:ext cx="7659687" cy="1168400"/>
          </a:xfrm>
        </p:spPr>
        <p:txBody>
          <a:bodyPr/>
          <a:lstStyle/>
          <a:p>
            <a:pPr algn="ctr"/>
            <a:r>
              <a:rPr lang="en-GB" sz="4400" b="1" dirty="0" smtClean="0"/>
              <a:t>Join, split, search and sort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16396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Joining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Joining means putting contents of two or more arrays in a single array.</a:t>
            </a:r>
          </a:p>
          <a:p>
            <a:r>
              <a:rPr lang="en-GB" b="0" dirty="0"/>
              <a:t>In SQL we join tables based on a key, whereas in </a:t>
            </a:r>
            <a:r>
              <a:rPr lang="en-GB" b="0" dirty="0" err="1"/>
              <a:t>NumPy</a:t>
            </a:r>
            <a:r>
              <a:rPr lang="en-GB" b="0" dirty="0"/>
              <a:t> we join arrays by axes.</a:t>
            </a:r>
          </a:p>
          <a:p>
            <a:r>
              <a:rPr lang="en-GB" b="0" dirty="0"/>
              <a:t>We pass a sequence of arrays that we want to join to the concatenate() function, along with the axis. If axis is not explicitly passed, it is taken as 0.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45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NumPy Jo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340768"/>
            <a:ext cx="808622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9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Join two 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0" dirty="0"/>
              <a:t>import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/>
              <a:t>np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arr1 = </a:t>
            </a:r>
            <a:r>
              <a:rPr lang="en-IN" b="0" dirty="0" err="1"/>
              <a:t>np.array</a:t>
            </a:r>
            <a:r>
              <a:rPr lang="en-IN" b="0" dirty="0"/>
              <a:t>([1, 2, 3])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arr2 = </a:t>
            </a:r>
            <a:r>
              <a:rPr lang="en-IN" b="0" dirty="0" err="1"/>
              <a:t>np.array</a:t>
            </a:r>
            <a:r>
              <a:rPr lang="en-IN" b="0" dirty="0"/>
              <a:t>([4, 5, 6])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/>
              <a:t>np.concatenate</a:t>
            </a:r>
            <a:r>
              <a:rPr lang="en-IN" b="0" dirty="0"/>
              <a:t>((arr1, arr2))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arr</a:t>
            </a:r>
            <a:r>
              <a:rPr lang="en-IN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  <a:r>
              <a:rPr lang="en-IN" dirty="0"/>
              <a:t>[1 2 3 4 5 6]</a:t>
            </a:r>
          </a:p>
        </p:txBody>
      </p:sp>
    </p:spTree>
    <p:extLst>
      <p:ext uri="{BB962C8B-B14F-4D97-AF65-F5344CB8AC3E}">
        <p14:creationId xmlns:p14="http://schemas.microsoft.com/office/powerpoint/2010/main" val="41567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Join two 2-D arrays along rows (axis=1)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0" dirty="0"/>
              <a:t>import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/>
              <a:t>np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arr1 = </a:t>
            </a:r>
            <a:r>
              <a:rPr lang="en-IN" b="0" dirty="0" err="1"/>
              <a:t>np.array</a:t>
            </a:r>
            <a:r>
              <a:rPr lang="en-IN" b="0" dirty="0"/>
              <a:t>([[1, 2], [3, 4]])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arr2 = </a:t>
            </a:r>
            <a:r>
              <a:rPr lang="en-IN" b="0" dirty="0" err="1"/>
              <a:t>np.array</a:t>
            </a:r>
            <a:r>
              <a:rPr lang="en-IN" b="0" dirty="0"/>
              <a:t>([[5, 6], [7, 8]])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/>
              <a:t>np.concatenate</a:t>
            </a:r>
            <a:r>
              <a:rPr lang="en-IN" b="0" dirty="0"/>
              <a:t>((arr1, arr2), axis=1)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arr</a:t>
            </a:r>
            <a:r>
              <a:rPr lang="en-IN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  <a:r>
              <a:rPr lang="en-IN" dirty="0"/>
              <a:t>[[1 2 5 6] [3 4 7 8]]</a:t>
            </a:r>
          </a:p>
        </p:txBody>
      </p:sp>
    </p:spTree>
    <p:extLst>
      <p:ext uri="{BB962C8B-B14F-4D97-AF65-F5344CB8AC3E}">
        <p14:creationId xmlns:p14="http://schemas.microsoft.com/office/powerpoint/2010/main" val="8347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stack( 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Stacking is same as concatenation, the only difference is that stacking is done along a new axis.</a:t>
            </a:r>
          </a:p>
          <a:p>
            <a:r>
              <a:rPr lang="en-GB" b="0" dirty="0"/>
              <a:t>We can concatenate two 1-D arrays along the second axis which would result in putting them one over the other, </a:t>
            </a:r>
            <a:r>
              <a:rPr lang="en-GB" b="0" dirty="0" err="1"/>
              <a:t>ie</a:t>
            </a:r>
            <a:r>
              <a:rPr lang="en-GB" b="0" dirty="0"/>
              <a:t>. stacking.</a:t>
            </a:r>
          </a:p>
          <a:p>
            <a:r>
              <a:rPr lang="en-GB" b="0" dirty="0"/>
              <a:t>We pass a sequence of arrays that we want to join to the stack() method along with the axis. If axis is not explicitly passed it is taken as 0.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314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stack( 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0" dirty="0"/>
              <a:t>import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/>
              <a:t>np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arr1 = </a:t>
            </a:r>
            <a:r>
              <a:rPr lang="en-IN" b="0" dirty="0" err="1"/>
              <a:t>np.array</a:t>
            </a:r>
            <a:r>
              <a:rPr lang="en-IN" b="0" dirty="0"/>
              <a:t>([1, 2, 3])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arr2 = </a:t>
            </a:r>
            <a:r>
              <a:rPr lang="en-IN" b="0" dirty="0" err="1"/>
              <a:t>np.array</a:t>
            </a:r>
            <a:r>
              <a:rPr lang="en-IN" b="0" dirty="0"/>
              <a:t>([4, 5, 6])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/>
              <a:t>np.stack</a:t>
            </a:r>
            <a:r>
              <a:rPr lang="en-IN" b="0" dirty="0"/>
              <a:t>((arr1, arr2), axis=1)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arr</a:t>
            </a:r>
            <a:r>
              <a:rPr lang="en-IN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IN" dirty="0" smtClean="0"/>
              <a:t>Output: [[</a:t>
            </a:r>
            <a:r>
              <a:rPr lang="en-IN" dirty="0"/>
              <a:t>1 4] [2 5] [3 6]]</a:t>
            </a:r>
          </a:p>
        </p:txBody>
      </p:sp>
    </p:spTree>
    <p:extLst>
      <p:ext uri="{BB962C8B-B14F-4D97-AF65-F5344CB8AC3E}">
        <p14:creationId xmlns:p14="http://schemas.microsoft.com/office/powerpoint/2010/main" val="103734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err="1" smtClean="0"/>
              <a:t>hstack</a:t>
            </a:r>
            <a:r>
              <a:rPr lang="en-GB" sz="4000" dirty="0" smtClean="0"/>
              <a:t>( ) - </a:t>
            </a:r>
            <a:r>
              <a:rPr lang="en-GB" sz="4000" dirty="0"/>
              <a:t>Stacking Along </a:t>
            </a:r>
            <a:r>
              <a:rPr lang="en-GB" sz="4000" dirty="0" smtClean="0"/>
              <a:t>Rows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dirty="0" err="1" smtClean="0"/>
              <a:t>NumPy</a:t>
            </a:r>
            <a:r>
              <a:rPr lang="en-GB" b="0" dirty="0" smtClean="0"/>
              <a:t> </a:t>
            </a:r>
            <a:r>
              <a:rPr lang="en-GB" b="0" dirty="0"/>
              <a:t>provides a helper function: </a:t>
            </a:r>
            <a:r>
              <a:rPr lang="en-GB" b="0" dirty="0" err="1"/>
              <a:t>hstack</a:t>
            </a:r>
            <a:r>
              <a:rPr lang="en-GB" b="0" dirty="0"/>
              <a:t>() to stack along rows.</a:t>
            </a:r>
          </a:p>
          <a:p>
            <a:pPr marL="114300" indent="0">
              <a:buNone/>
            </a:pPr>
            <a:endParaRPr lang="en-IN" b="0" dirty="0" smtClean="0"/>
          </a:p>
          <a:p>
            <a:pPr marL="114300" indent="0">
              <a:buNone/>
            </a:pPr>
            <a:r>
              <a:rPr lang="en-IN" b="0" dirty="0" smtClean="0"/>
              <a:t>import</a:t>
            </a:r>
            <a:r>
              <a:rPr lang="en-IN" b="0" dirty="0"/>
              <a:t>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 smtClean="0"/>
              <a:t>np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arr1 = </a:t>
            </a:r>
            <a:r>
              <a:rPr lang="en-IN" b="0" dirty="0" err="1"/>
              <a:t>np.array</a:t>
            </a:r>
            <a:r>
              <a:rPr lang="en-IN" b="0" dirty="0"/>
              <a:t>([1, 2, 3])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arr2 = </a:t>
            </a:r>
            <a:r>
              <a:rPr lang="en-IN" b="0" dirty="0" err="1"/>
              <a:t>np.array</a:t>
            </a:r>
            <a:r>
              <a:rPr lang="en-IN" b="0" dirty="0"/>
              <a:t>([4, 5, 6])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/>
              <a:t>np.hstack</a:t>
            </a:r>
            <a:r>
              <a:rPr lang="en-IN" b="0" dirty="0"/>
              <a:t>((arr1, arr2))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arr</a:t>
            </a:r>
            <a:r>
              <a:rPr lang="en-IN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IN" b="0" dirty="0" smtClean="0"/>
              <a:t>Output: </a:t>
            </a:r>
            <a:r>
              <a:rPr lang="en-IN" dirty="0" smtClean="0"/>
              <a:t>[1 </a:t>
            </a:r>
            <a:r>
              <a:rPr lang="en-IN" dirty="0"/>
              <a:t>2 3 4 5 6]</a:t>
            </a:r>
          </a:p>
        </p:txBody>
      </p:sp>
      <p:sp>
        <p:nvSpPr>
          <p:cNvPr id="4" name="AutoShape 5" descr="How to use NumPy hstack - Sharp Sigh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416" name="Picture 8" descr="Array Manipulation with NumPy — Hstack , Vstack, and Concatenate | by Tejas  A | Python in Plain Engl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1" y="2276872"/>
            <a:ext cx="4320480" cy="208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7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err="1" smtClean="0"/>
              <a:t>vstack</a:t>
            </a:r>
            <a:r>
              <a:rPr lang="en-GB" sz="4000" dirty="0" smtClean="0"/>
              <a:t>( ) - </a:t>
            </a:r>
            <a:r>
              <a:rPr lang="en-GB" sz="4000" dirty="0"/>
              <a:t>Stacking Along </a:t>
            </a:r>
            <a:r>
              <a:rPr lang="en-GB" sz="4000" dirty="0" smtClean="0"/>
              <a:t>Columns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dirty="0" err="1"/>
              <a:t>NumPy</a:t>
            </a:r>
            <a:r>
              <a:rPr lang="en-GB" b="0" dirty="0"/>
              <a:t> provides a helper function: </a:t>
            </a:r>
            <a:r>
              <a:rPr lang="en-GB" b="0" dirty="0" err="1"/>
              <a:t>vstack</a:t>
            </a:r>
            <a:r>
              <a:rPr lang="en-GB" b="0" dirty="0"/>
              <a:t>()  to stack along columns.</a:t>
            </a:r>
          </a:p>
          <a:p>
            <a:pPr marL="114300" indent="0">
              <a:buNone/>
            </a:pPr>
            <a:endParaRPr lang="en-IN" b="0" dirty="0" smtClean="0"/>
          </a:p>
          <a:p>
            <a:pPr marL="114300" indent="0">
              <a:buNone/>
            </a:pPr>
            <a:r>
              <a:rPr lang="en-IN" b="0" dirty="0" smtClean="0"/>
              <a:t>import</a:t>
            </a:r>
            <a:r>
              <a:rPr lang="en-IN" b="0" dirty="0"/>
              <a:t>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/>
              <a:t>np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arr1 = </a:t>
            </a:r>
            <a:r>
              <a:rPr lang="en-IN" b="0" dirty="0" err="1"/>
              <a:t>np.array</a:t>
            </a:r>
            <a:r>
              <a:rPr lang="en-IN" b="0" dirty="0"/>
              <a:t>([1, 2, 3])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arr2 = </a:t>
            </a:r>
            <a:r>
              <a:rPr lang="en-IN" b="0" dirty="0" err="1"/>
              <a:t>np.array</a:t>
            </a:r>
            <a:r>
              <a:rPr lang="en-IN" b="0" dirty="0"/>
              <a:t>([4, 5, 6])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 smtClean="0"/>
              <a:t>np.vstack</a:t>
            </a:r>
            <a:r>
              <a:rPr lang="en-IN" b="0" dirty="0"/>
              <a:t>((arr1, arr2))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arr</a:t>
            </a:r>
            <a:r>
              <a:rPr lang="en-IN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IN" b="0" dirty="0" smtClean="0"/>
              <a:t>Output: </a:t>
            </a:r>
            <a:r>
              <a:rPr lang="en-IN" dirty="0"/>
              <a:t>[[1 2 3] [4 5 6]]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852936"/>
            <a:ext cx="438072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451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The Data Science Process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2493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Split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9167"/>
            <a:ext cx="7620000" cy="440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43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Splitting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Splitting is reverse operation of Joining.</a:t>
            </a:r>
          </a:p>
          <a:p>
            <a:r>
              <a:rPr lang="en-GB" b="0" dirty="0"/>
              <a:t>Joining merges multiple arrays into one and Splitting breaks one array into multiple.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885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Split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split( )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err="1" smtClean="0"/>
              <a:t>array_split</a:t>
            </a:r>
            <a:r>
              <a:rPr lang="en-GB" dirty="0" smtClean="0"/>
              <a:t>( )</a:t>
            </a:r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628800"/>
            <a:ext cx="332084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365104"/>
            <a:ext cx="3024336" cy="220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50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Split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hsplit</a:t>
            </a:r>
            <a:r>
              <a:rPr lang="en-GB" dirty="0" smtClean="0"/>
              <a:t>( )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err="1" smtClean="0"/>
              <a:t>vsplit</a:t>
            </a:r>
            <a:r>
              <a:rPr lang="en-GB" dirty="0" smtClean="0"/>
              <a:t>( )</a:t>
            </a:r>
          </a:p>
          <a:p>
            <a:endParaRPr lang="en-IN" dirty="0"/>
          </a:p>
        </p:txBody>
      </p:sp>
      <p:pic>
        <p:nvPicPr>
          <p:cNvPr id="3074" name="Picture 2" descr="NumPy manipulation: hsplit()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976" y="260648"/>
            <a:ext cx="2141455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3356992"/>
            <a:ext cx="3873505" cy="314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5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Splitting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We use </a:t>
            </a:r>
            <a:r>
              <a:rPr lang="en-GB" b="0" dirty="0" err="1"/>
              <a:t>array_split</a:t>
            </a:r>
            <a:r>
              <a:rPr lang="en-GB" b="0" dirty="0"/>
              <a:t>() for splitting arrays, we pass it the array we want to split and the number of </a:t>
            </a:r>
            <a:r>
              <a:rPr lang="en-GB" b="0" dirty="0" smtClean="0"/>
              <a:t>splits.</a:t>
            </a:r>
          </a:p>
          <a:p>
            <a:r>
              <a:rPr lang="en-GB" dirty="0" smtClean="0"/>
              <a:t>Note</a:t>
            </a:r>
            <a:r>
              <a:rPr lang="en-GB" dirty="0"/>
              <a:t>:</a:t>
            </a:r>
            <a:r>
              <a:rPr lang="en-GB" b="0" dirty="0"/>
              <a:t> The return value is an array containing three arrays.</a:t>
            </a:r>
          </a:p>
          <a:p>
            <a:r>
              <a:rPr lang="en-GB" b="0" dirty="0"/>
              <a:t>If the array has less elements than required, it will adjust from the end accordingly.</a:t>
            </a:r>
          </a:p>
          <a:p>
            <a:pPr marL="114300" indent="0">
              <a:buNone/>
            </a:pPr>
            <a:endParaRPr lang="en-GB" b="0" dirty="0" smtClean="0"/>
          </a:p>
          <a:p>
            <a:pPr marL="114300" indent="0">
              <a:buNone/>
            </a:pPr>
            <a:r>
              <a:rPr lang="en-GB" b="0" dirty="0" smtClean="0"/>
              <a:t>Note: We </a:t>
            </a:r>
            <a:r>
              <a:rPr lang="en-GB" b="0" dirty="0"/>
              <a:t>also have the method </a:t>
            </a:r>
            <a:r>
              <a:rPr lang="en-GB" dirty="0"/>
              <a:t>split()</a:t>
            </a:r>
            <a:r>
              <a:rPr lang="en-GB" b="0" dirty="0"/>
              <a:t> available but it will not adjust the elements when elements are less in source array for splitting like in example above, </a:t>
            </a:r>
            <a:r>
              <a:rPr lang="en-GB" dirty="0" err="1"/>
              <a:t>array_split</a:t>
            </a:r>
            <a:r>
              <a:rPr lang="en-GB" dirty="0"/>
              <a:t>()</a:t>
            </a:r>
            <a:r>
              <a:rPr lang="en-GB" b="0" dirty="0"/>
              <a:t> worked properly but </a:t>
            </a:r>
            <a:r>
              <a:rPr lang="en-GB" dirty="0"/>
              <a:t>split()</a:t>
            </a:r>
            <a:r>
              <a:rPr lang="en-GB" b="0" dirty="0"/>
              <a:t> would fail.</a:t>
            </a:r>
            <a:br>
              <a:rPr lang="en-GB" b="0" dirty="0"/>
            </a:br>
            <a:r>
              <a:rPr lang="en-GB" dirty="0"/>
              <a:t/>
            </a:r>
            <a:br>
              <a:rPr lang="en-GB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53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array_split</a:t>
            </a:r>
            <a:r>
              <a:rPr lang="en-GB" dirty="0" smtClean="0"/>
              <a:t>( 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b="0" dirty="0"/>
              <a:t>import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([1, 2, 3, 4, 5, 6])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newarr</a:t>
            </a:r>
            <a:r>
              <a:rPr lang="en-GB" b="0" dirty="0"/>
              <a:t> = </a:t>
            </a:r>
            <a:r>
              <a:rPr lang="en-GB" b="0" dirty="0" err="1"/>
              <a:t>np.array_split</a:t>
            </a:r>
            <a:r>
              <a:rPr lang="en-GB" b="0" dirty="0"/>
              <a:t>(</a:t>
            </a:r>
            <a:r>
              <a:rPr lang="en-GB" b="0" dirty="0" err="1"/>
              <a:t>arr</a:t>
            </a:r>
            <a:r>
              <a:rPr lang="en-GB" b="0" dirty="0"/>
              <a:t>, 3)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print(</a:t>
            </a:r>
            <a:r>
              <a:rPr lang="en-GB" b="0" dirty="0" err="1"/>
              <a:t>newarr</a:t>
            </a:r>
            <a:r>
              <a:rPr lang="en-GB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</a:p>
          <a:p>
            <a:pPr marL="114300" indent="0">
              <a:buNone/>
            </a:pPr>
            <a:r>
              <a:rPr lang="en-GB" dirty="0"/>
              <a:t>[array([1, 2]), array([3, 4]), array([5, 6])]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64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split( 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b="0" dirty="0"/>
              <a:t>import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([1, 2, 3, 4, 5, 6])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newarr</a:t>
            </a:r>
            <a:r>
              <a:rPr lang="en-GB" b="0" dirty="0"/>
              <a:t> = </a:t>
            </a:r>
            <a:r>
              <a:rPr lang="en-GB" b="0" dirty="0" err="1" smtClean="0"/>
              <a:t>np.split</a:t>
            </a:r>
            <a:r>
              <a:rPr lang="en-GB" b="0" dirty="0" smtClean="0"/>
              <a:t>(</a:t>
            </a:r>
            <a:r>
              <a:rPr lang="en-GB" b="0" dirty="0" err="1" smtClean="0"/>
              <a:t>arr</a:t>
            </a:r>
            <a:r>
              <a:rPr lang="en-GB" b="0" dirty="0"/>
              <a:t>, 3)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print(</a:t>
            </a:r>
            <a:r>
              <a:rPr lang="en-GB" b="0" dirty="0" err="1"/>
              <a:t>newarr</a:t>
            </a:r>
            <a:r>
              <a:rPr lang="en-GB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</a:p>
          <a:p>
            <a:pPr marL="114300" indent="0">
              <a:buNone/>
            </a:pPr>
            <a:r>
              <a:rPr lang="en-GB" dirty="0"/>
              <a:t>[array([1, 2]), array([3, 4]), array([5, 6])]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839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array_split</a:t>
            </a:r>
            <a:r>
              <a:rPr lang="en-GB" dirty="0" smtClean="0"/>
              <a:t>( 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b="0" dirty="0"/>
              <a:t>import </a:t>
            </a:r>
            <a:r>
              <a:rPr lang="en-GB" b="0" dirty="0" err="1"/>
              <a:t>numpy</a:t>
            </a:r>
            <a:r>
              <a:rPr lang="en-GB" b="0" dirty="0"/>
              <a:t> as </a:t>
            </a:r>
            <a:r>
              <a:rPr lang="en-GB" b="0" dirty="0" err="1"/>
              <a:t>np</a:t>
            </a:r>
            <a:endParaRPr lang="en-GB" b="0" dirty="0"/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([1, 2, 3, 4, 5, 6])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err="1"/>
              <a:t>newarr</a:t>
            </a:r>
            <a:r>
              <a:rPr lang="en-GB" b="0" dirty="0"/>
              <a:t> = </a:t>
            </a:r>
            <a:r>
              <a:rPr lang="en-GB" b="0" dirty="0" err="1"/>
              <a:t>np.array_split</a:t>
            </a:r>
            <a:r>
              <a:rPr lang="en-GB" b="0" dirty="0"/>
              <a:t>(</a:t>
            </a:r>
            <a:r>
              <a:rPr lang="en-GB" b="0" dirty="0" err="1"/>
              <a:t>arr</a:t>
            </a:r>
            <a:r>
              <a:rPr lang="en-GB" b="0" dirty="0"/>
              <a:t>, 4)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/>
              <a:t>print(</a:t>
            </a:r>
            <a:r>
              <a:rPr lang="en-GB" b="0" dirty="0" err="1"/>
              <a:t>newarr</a:t>
            </a:r>
            <a:r>
              <a:rPr lang="en-GB" b="0" dirty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  <a:r>
              <a:rPr lang="en-GB" dirty="0"/>
              <a:t>[array([1, 2]), array([3, 4]), array([5]), array([6])]</a:t>
            </a:r>
            <a:endParaRPr lang="en-GB" b="0" dirty="0" smtClean="0"/>
          </a:p>
        </p:txBody>
      </p:sp>
    </p:spTree>
    <p:extLst>
      <p:ext uri="{BB962C8B-B14F-4D97-AF65-F5344CB8AC3E}">
        <p14:creationId xmlns:p14="http://schemas.microsoft.com/office/powerpoint/2010/main" val="186584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split( 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b="0" dirty="0"/>
              <a:t>import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([1, 2, 3, 4, 5, 6])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newarr</a:t>
            </a:r>
            <a:r>
              <a:rPr lang="en-GB" b="0" dirty="0"/>
              <a:t> = </a:t>
            </a:r>
            <a:r>
              <a:rPr lang="en-GB" b="0" dirty="0" err="1" smtClean="0"/>
              <a:t>np.split</a:t>
            </a:r>
            <a:r>
              <a:rPr lang="en-GB" b="0" dirty="0" smtClean="0"/>
              <a:t>(</a:t>
            </a:r>
            <a:r>
              <a:rPr lang="en-GB" b="0" dirty="0" err="1" smtClean="0"/>
              <a:t>arr</a:t>
            </a:r>
            <a:r>
              <a:rPr lang="en-GB" b="0" dirty="0"/>
              <a:t>, </a:t>
            </a:r>
            <a:r>
              <a:rPr lang="en-GB" b="0" dirty="0" smtClean="0"/>
              <a:t>4)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print(</a:t>
            </a:r>
            <a:r>
              <a:rPr lang="en-GB" b="0" dirty="0" err="1"/>
              <a:t>newarr</a:t>
            </a:r>
            <a:r>
              <a:rPr lang="en-GB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</a:p>
          <a:p>
            <a:pPr marL="114300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Error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8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Split Into </a:t>
            </a:r>
            <a:r>
              <a:rPr lang="en-IN" dirty="0" smtClean="0"/>
              <a:t>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dirty="0"/>
              <a:t>The return value of the </a:t>
            </a:r>
            <a:r>
              <a:rPr lang="en-GB" b="0" dirty="0" err="1"/>
              <a:t>array_split</a:t>
            </a:r>
            <a:r>
              <a:rPr lang="en-GB" b="0" dirty="0"/>
              <a:t>() method is an array containing each of the split as an array.</a:t>
            </a:r>
          </a:p>
          <a:p>
            <a:pPr marL="114300" indent="0">
              <a:buNone/>
            </a:pPr>
            <a:endParaRPr lang="en-IN" b="0" dirty="0" smtClean="0"/>
          </a:p>
          <a:p>
            <a:pPr marL="114300" indent="0">
              <a:buNone/>
            </a:pPr>
            <a:r>
              <a:rPr lang="en-IN" b="0" dirty="0" smtClean="0"/>
              <a:t>import</a:t>
            </a:r>
            <a:r>
              <a:rPr lang="en-IN" b="0" dirty="0"/>
              <a:t>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/>
              <a:t>np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/>
              <a:t>np.array</a:t>
            </a:r>
            <a:r>
              <a:rPr lang="en-IN" b="0" dirty="0"/>
              <a:t>([1, 2, 3, 4, 5, 6])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newarr</a:t>
            </a:r>
            <a:r>
              <a:rPr lang="en-IN" b="0" dirty="0"/>
              <a:t> = </a:t>
            </a:r>
            <a:r>
              <a:rPr lang="en-IN" b="0" dirty="0" err="1"/>
              <a:t>np.array_split</a:t>
            </a:r>
            <a:r>
              <a:rPr lang="en-IN" b="0" dirty="0"/>
              <a:t>(</a:t>
            </a:r>
            <a:r>
              <a:rPr lang="en-IN" b="0" dirty="0" err="1"/>
              <a:t>arr</a:t>
            </a:r>
            <a:r>
              <a:rPr lang="en-IN" b="0" dirty="0"/>
              <a:t>, 3)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newarr</a:t>
            </a:r>
            <a:r>
              <a:rPr lang="en-IN" b="0" dirty="0"/>
              <a:t>[0])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newarr</a:t>
            </a:r>
            <a:r>
              <a:rPr lang="en-IN" b="0" dirty="0"/>
              <a:t>[1])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 smtClean="0"/>
              <a:t>print(</a:t>
            </a:r>
            <a:r>
              <a:rPr lang="en-IN" b="0" dirty="0" err="1" smtClean="0"/>
              <a:t>newarr</a:t>
            </a:r>
            <a:r>
              <a:rPr lang="en-IN" b="0" dirty="0" smtClean="0"/>
              <a:t>[2])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  <a:r>
              <a:rPr lang="en-IN" dirty="0"/>
              <a:t>[1 2] [3 4] [5 6]</a:t>
            </a:r>
          </a:p>
        </p:txBody>
      </p:sp>
    </p:spTree>
    <p:extLst>
      <p:ext uri="{BB962C8B-B14F-4D97-AF65-F5344CB8AC3E}">
        <p14:creationId xmlns:p14="http://schemas.microsoft.com/office/powerpoint/2010/main" val="200338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Data Science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The data science process typically </a:t>
            </a:r>
            <a:r>
              <a:rPr lang="en-GB" b="0" dirty="0" smtClean="0"/>
              <a:t>consists of </a:t>
            </a:r>
            <a:r>
              <a:rPr lang="en-GB" b="0" dirty="0"/>
              <a:t>six steps, as you can see in the mind map</a:t>
            </a:r>
            <a:endParaRPr lang="en-GB" dirty="0"/>
          </a:p>
          <a:p>
            <a:endParaRPr lang="en-IN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308" y="3284984"/>
            <a:ext cx="347662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47030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Splitting 2-D </a:t>
            </a:r>
            <a:r>
              <a:rPr lang="en-GB" dirty="0" smtClean="0"/>
              <a:t>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dirty="0" smtClean="0"/>
              <a:t>Use </a:t>
            </a:r>
            <a:r>
              <a:rPr lang="en-GB" b="0" dirty="0"/>
              <a:t>the same syntax when splitting 2-D arrays.</a:t>
            </a:r>
          </a:p>
          <a:p>
            <a:r>
              <a:rPr lang="en-GB" b="0" dirty="0"/>
              <a:t>Use the </a:t>
            </a:r>
            <a:r>
              <a:rPr lang="en-GB" b="0" dirty="0" err="1"/>
              <a:t>array_split</a:t>
            </a:r>
            <a:r>
              <a:rPr lang="en-GB" b="0" dirty="0"/>
              <a:t>() method, pass in the array you want to split and the number of splits you want to do.</a:t>
            </a:r>
          </a:p>
          <a:p>
            <a:endParaRPr lang="en-GB" dirty="0" smtClean="0"/>
          </a:p>
          <a:p>
            <a:pPr marL="114300" indent="0">
              <a:buNone/>
            </a:pPr>
            <a:r>
              <a:rPr lang="en-GB" b="0" dirty="0"/>
              <a:t>import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([[1, 2], [3, 4], [5, 6], [7, 8], [9, 10], [11, 12]])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newarr</a:t>
            </a:r>
            <a:r>
              <a:rPr lang="en-GB" b="0" dirty="0"/>
              <a:t> = </a:t>
            </a:r>
            <a:r>
              <a:rPr lang="en-GB" b="0" dirty="0" err="1"/>
              <a:t>np.array_split</a:t>
            </a:r>
            <a:r>
              <a:rPr lang="en-GB" b="0" dirty="0"/>
              <a:t>(</a:t>
            </a:r>
            <a:r>
              <a:rPr lang="en-GB" b="0" dirty="0" err="1"/>
              <a:t>arr</a:t>
            </a:r>
            <a:r>
              <a:rPr lang="en-GB" b="0" dirty="0"/>
              <a:t>, 3)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print(</a:t>
            </a:r>
            <a:r>
              <a:rPr lang="en-GB" b="0" dirty="0" err="1"/>
              <a:t>newarr</a:t>
            </a:r>
            <a:r>
              <a:rPr lang="en-GB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  <a:r>
              <a:rPr lang="en-GB" dirty="0"/>
              <a:t>[array([[1, 2], [3, 4]]), array([[5, 6], [7, 8]]), array([[ 9, 10], [11, 12]])]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141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hsplit</a:t>
            </a:r>
            <a:r>
              <a:rPr lang="en-GB" dirty="0" smtClean="0"/>
              <a:t>( ) and </a:t>
            </a:r>
            <a:r>
              <a:rPr lang="en-GB" dirty="0" err="1" smtClean="0"/>
              <a:t>vsplit</a:t>
            </a:r>
            <a:r>
              <a:rPr lang="en-GB" dirty="0" smtClean="0"/>
              <a:t>( 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The </a:t>
            </a:r>
            <a:r>
              <a:rPr lang="en-GB" b="0" dirty="0" err="1"/>
              <a:t>hsplit</a:t>
            </a:r>
            <a:r>
              <a:rPr lang="en-GB" b="0" dirty="0"/>
              <a:t>() function is used to </a:t>
            </a:r>
            <a:r>
              <a:rPr lang="en-GB" dirty="0">
                <a:solidFill>
                  <a:srgbClr val="FF0000"/>
                </a:solidFill>
              </a:rPr>
              <a:t>split an array into multiple sub-arrays horizontally</a:t>
            </a:r>
            <a:r>
              <a:rPr lang="en-GB" b="0" dirty="0"/>
              <a:t> (column-wise).</a:t>
            </a:r>
            <a:r>
              <a:rPr lang="en-GB" dirty="0"/>
              <a:t/>
            </a:r>
            <a:br>
              <a:rPr lang="en-GB" dirty="0"/>
            </a:br>
            <a:endParaRPr lang="en-GB" dirty="0" smtClean="0"/>
          </a:p>
          <a:p>
            <a:r>
              <a:rPr lang="en-GB" b="0" dirty="0" err="1" smtClean="0"/>
              <a:t>hsplit</a:t>
            </a:r>
            <a:r>
              <a:rPr lang="en-GB" b="0" dirty="0" smtClean="0"/>
              <a:t> </a:t>
            </a:r>
            <a:r>
              <a:rPr lang="en-GB" b="0" dirty="0"/>
              <a:t>is equivalent to split with axis=1, the array is always split along the second axis regardless of the array dimension</a:t>
            </a:r>
            <a:r>
              <a:rPr lang="en-GB" b="0" dirty="0" smtClean="0"/>
              <a:t>.</a:t>
            </a:r>
          </a:p>
          <a:p>
            <a:endParaRPr lang="en-GB" b="0" dirty="0"/>
          </a:p>
          <a:p>
            <a:r>
              <a:rPr lang="en-GB" b="0" dirty="0"/>
              <a:t>The </a:t>
            </a:r>
            <a:r>
              <a:rPr lang="en-GB" b="0" dirty="0" err="1"/>
              <a:t>vsplit</a:t>
            </a:r>
            <a:r>
              <a:rPr lang="en-GB" b="0" dirty="0"/>
              <a:t>() function is used to </a:t>
            </a:r>
            <a:r>
              <a:rPr lang="en-GB" dirty="0">
                <a:solidFill>
                  <a:srgbClr val="FF0000"/>
                </a:solidFill>
              </a:rPr>
              <a:t>split an array into multiple sub-arrays vertically</a:t>
            </a:r>
            <a:r>
              <a:rPr lang="en-GB" b="0" dirty="0"/>
              <a:t> (row-wise).</a:t>
            </a:r>
          </a:p>
          <a:p>
            <a:r>
              <a:rPr lang="en-GB" b="0" dirty="0"/>
              <a:t>Note: </a:t>
            </a:r>
            <a:r>
              <a:rPr lang="en-GB" b="0" dirty="0" err="1"/>
              <a:t>vsplit</a:t>
            </a:r>
            <a:r>
              <a:rPr lang="en-GB" b="0" dirty="0"/>
              <a:t> is equivalent to split with axis=0 (default), the array is always split along the first axis regardless of the array dimension.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438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hsplit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3754760" cy="5132040"/>
          </a:xfrm>
        </p:spPr>
        <p:txBody>
          <a:bodyPr/>
          <a:lstStyle/>
          <a:p>
            <a:pPr marL="114300" indent="0">
              <a:buNone/>
            </a:pPr>
            <a:r>
              <a:rPr lang="en-IN" b="0" dirty="0"/>
              <a:t>import </a:t>
            </a:r>
            <a:r>
              <a:rPr lang="en-IN" b="0" dirty="0" err="1"/>
              <a:t>numpy</a:t>
            </a:r>
            <a:r>
              <a:rPr lang="en-IN" b="0" dirty="0"/>
              <a:t> as </a:t>
            </a:r>
            <a:r>
              <a:rPr lang="en-IN" b="0" dirty="0" err="1"/>
              <a:t>np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/>
              <a:t>np.array</a:t>
            </a:r>
            <a:r>
              <a:rPr lang="en-IN" b="0" dirty="0"/>
              <a:t>([[1, 2, 3], [4, 5, 6], [7, 8, 9], [10, 11, 12], [13, 14, 15], [16, 17, 18]])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newarr</a:t>
            </a:r>
            <a:r>
              <a:rPr lang="en-IN" b="0" dirty="0"/>
              <a:t> = </a:t>
            </a:r>
            <a:r>
              <a:rPr lang="en-IN" b="0" dirty="0" err="1"/>
              <a:t>np.hsplit</a:t>
            </a:r>
            <a:r>
              <a:rPr lang="en-IN" b="0" dirty="0"/>
              <a:t>(</a:t>
            </a:r>
            <a:r>
              <a:rPr lang="en-IN" b="0" dirty="0" err="1"/>
              <a:t>arr</a:t>
            </a:r>
            <a:r>
              <a:rPr lang="en-IN" b="0" dirty="0"/>
              <a:t>, 3)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</a:t>
            </a:r>
            <a:r>
              <a:rPr lang="en-IN" b="0" dirty="0" err="1"/>
              <a:t>newarr</a:t>
            </a:r>
            <a:r>
              <a:rPr lang="en-IN" b="0" dirty="0"/>
              <a:t>)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076056" y="1156050"/>
            <a:ext cx="29158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[array([[ 1],</a:t>
            </a:r>
          </a:p>
          <a:p>
            <a:r>
              <a:rPr lang="en-GB" dirty="0"/>
              <a:t>       [ 4],</a:t>
            </a:r>
          </a:p>
          <a:p>
            <a:r>
              <a:rPr lang="en-GB" dirty="0"/>
              <a:t>       [ 7],</a:t>
            </a:r>
          </a:p>
          <a:p>
            <a:r>
              <a:rPr lang="en-GB" dirty="0"/>
              <a:t>       [10],</a:t>
            </a:r>
          </a:p>
          <a:p>
            <a:r>
              <a:rPr lang="en-GB" dirty="0"/>
              <a:t>       [13],</a:t>
            </a:r>
          </a:p>
          <a:p>
            <a:r>
              <a:rPr lang="en-GB" dirty="0"/>
              <a:t>       [16]]), array([[ 2],</a:t>
            </a:r>
          </a:p>
          <a:p>
            <a:r>
              <a:rPr lang="en-GB" dirty="0"/>
              <a:t>       [ 5],</a:t>
            </a:r>
          </a:p>
          <a:p>
            <a:r>
              <a:rPr lang="en-GB" dirty="0"/>
              <a:t>       [ 8],</a:t>
            </a:r>
          </a:p>
          <a:p>
            <a:r>
              <a:rPr lang="en-GB" dirty="0"/>
              <a:t>       [11],</a:t>
            </a:r>
          </a:p>
          <a:p>
            <a:r>
              <a:rPr lang="en-GB" dirty="0"/>
              <a:t>       [14],</a:t>
            </a:r>
          </a:p>
          <a:p>
            <a:r>
              <a:rPr lang="en-GB" dirty="0"/>
              <a:t>       [17]]), array([[ 3],</a:t>
            </a:r>
          </a:p>
          <a:p>
            <a:r>
              <a:rPr lang="en-GB" dirty="0"/>
              <a:t>       [ 6],</a:t>
            </a:r>
          </a:p>
          <a:p>
            <a:r>
              <a:rPr lang="en-GB" dirty="0"/>
              <a:t>       [ 9],</a:t>
            </a:r>
          </a:p>
          <a:p>
            <a:r>
              <a:rPr lang="en-GB" dirty="0"/>
              <a:t>       [12],</a:t>
            </a:r>
          </a:p>
          <a:p>
            <a:r>
              <a:rPr lang="en-GB" dirty="0"/>
              <a:t>       [15],</a:t>
            </a:r>
          </a:p>
          <a:p>
            <a:r>
              <a:rPr lang="en-GB" dirty="0"/>
              <a:t>       [18]])]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34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vsplit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3754760" cy="5132040"/>
          </a:xfrm>
        </p:spPr>
        <p:txBody>
          <a:bodyPr/>
          <a:lstStyle/>
          <a:p>
            <a:pPr marL="114300" indent="0">
              <a:buNone/>
            </a:pPr>
            <a:r>
              <a:rPr lang="en-IN" b="0" dirty="0"/>
              <a:t>import </a:t>
            </a:r>
            <a:r>
              <a:rPr lang="en-IN" b="0" dirty="0" err="1"/>
              <a:t>numpy</a:t>
            </a:r>
            <a:r>
              <a:rPr lang="en-IN" b="0" dirty="0"/>
              <a:t> as </a:t>
            </a:r>
            <a:r>
              <a:rPr lang="en-IN" b="0" dirty="0" err="1"/>
              <a:t>np</a:t>
            </a:r>
            <a:endParaRPr lang="en-IN" b="0" dirty="0"/>
          </a:p>
          <a:p>
            <a:pPr marL="114300" indent="0">
              <a:buNone/>
            </a:pPr>
            <a:endParaRPr lang="en-IN" b="0" dirty="0"/>
          </a:p>
          <a:p>
            <a:pPr marL="114300" indent="0">
              <a:buNone/>
            </a:pPr>
            <a:r>
              <a:rPr lang="en-IN" b="0" dirty="0" err="1"/>
              <a:t>arr</a:t>
            </a:r>
            <a:r>
              <a:rPr lang="en-IN" b="0" dirty="0"/>
              <a:t> = </a:t>
            </a:r>
            <a:r>
              <a:rPr lang="en-IN" b="0" dirty="0" err="1"/>
              <a:t>np.array</a:t>
            </a:r>
            <a:r>
              <a:rPr lang="en-IN" b="0" dirty="0"/>
              <a:t>([[1, 2, 3], [4, 5, 6], [7, 8, 9], [10, 11, 12], [13, 14, 15], [16, 17, 18]])</a:t>
            </a:r>
          </a:p>
          <a:p>
            <a:pPr marL="114300" indent="0">
              <a:buNone/>
            </a:pPr>
            <a:endParaRPr lang="en-IN" b="0" dirty="0"/>
          </a:p>
          <a:p>
            <a:pPr marL="114300" indent="0">
              <a:buNone/>
            </a:pPr>
            <a:r>
              <a:rPr lang="en-IN" b="0" dirty="0" err="1"/>
              <a:t>newarr</a:t>
            </a:r>
            <a:r>
              <a:rPr lang="en-IN" b="0" dirty="0"/>
              <a:t> = </a:t>
            </a:r>
            <a:r>
              <a:rPr lang="en-IN" b="0" dirty="0" err="1"/>
              <a:t>np.vsplit</a:t>
            </a:r>
            <a:r>
              <a:rPr lang="en-IN" b="0" dirty="0"/>
              <a:t>(</a:t>
            </a:r>
            <a:r>
              <a:rPr lang="en-IN" b="0" dirty="0" err="1"/>
              <a:t>arr</a:t>
            </a:r>
            <a:r>
              <a:rPr lang="en-IN" b="0" dirty="0"/>
              <a:t>, 3)</a:t>
            </a:r>
          </a:p>
          <a:p>
            <a:pPr marL="114300" indent="0">
              <a:buNone/>
            </a:pPr>
            <a:endParaRPr lang="en-IN" b="0" dirty="0"/>
          </a:p>
          <a:p>
            <a:pPr marL="114300" indent="0">
              <a:buNone/>
            </a:pPr>
            <a:r>
              <a:rPr lang="en-IN" b="0" dirty="0"/>
              <a:t>print(</a:t>
            </a:r>
            <a:r>
              <a:rPr lang="en-IN" b="0" dirty="0" err="1"/>
              <a:t>newarr</a:t>
            </a:r>
            <a:r>
              <a:rPr lang="en-IN" b="0" dirty="0"/>
              <a:t>)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076056" y="1156050"/>
            <a:ext cx="2915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[array([[1, 2, 3], [4, 5, 6]]), array([[ 7, 8, 9], [10, 11, 12]]), array([[13, 14, 15], [16, 17, 18]])]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314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Searching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dirty="0" smtClean="0"/>
              <a:t>You </a:t>
            </a:r>
            <a:r>
              <a:rPr lang="en-GB" b="0" dirty="0"/>
              <a:t>can search an array for a certain value, and return the indexes that get a match.</a:t>
            </a:r>
          </a:p>
          <a:p>
            <a:r>
              <a:rPr lang="en-GB" b="0" dirty="0"/>
              <a:t>To search an array, use the where() method.</a:t>
            </a:r>
          </a:p>
          <a:p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Find the indexes where the value is 4</a:t>
            </a:r>
          </a:p>
          <a:p>
            <a:pPr marL="114300" indent="0">
              <a:buNone/>
            </a:pPr>
            <a:r>
              <a:rPr lang="en-GB" b="0" dirty="0"/>
              <a:t>import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([1, 2, 3, 4, 5, 4, 4])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x = </a:t>
            </a:r>
            <a:r>
              <a:rPr lang="en-GB" b="0" dirty="0" err="1"/>
              <a:t>np.where</a:t>
            </a:r>
            <a:r>
              <a:rPr lang="en-GB" b="0" dirty="0"/>
              <a:t>(</a:t>
            </a:r>
            <a:r>
              <a:rPr lang="en-GB" b="0" dirty="0" err="1"/>
              <a:t>arr</a:t>
            </a:r>
            <a:r>
              <a:rPr lang="en-GB" b="0" dirty="0"/>
              <a:t> == 4)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print(x)</a:t>
            </a:r>
            <a:endParaRPr lang="en-GB" b="0" dirty="0" smtClean="0"/>
          </a:p>
          <a:p>
            <a:pPr marL="114300" indent="0">
              <a:buNone/>
            </a:pPr>
            <a:endParaRPr lang="en-GB" b="0" dirty="0" smtClean="0"/>
          </a:p>
          <a:p>
            <a:pPr marL="114300" indent="0">
              <a:buNone/>
            </a:pPr>
            <a:r>
              <a:rPr lang="en-GB" b="0" dirty="0" smtClean="0"/>
              <a:t>Output:</a:t>
            </a:r>
            <a:r>
              <a:rPr lang="en-IN" b="0" dirty="0"/>
              <a:t>(array([3, 5, 6]),)</a:t>
            </a:r>
          </a:p>
        </p:txBody>
      </p:sp>
    </p:spTree>
    <p:extLst>
      <p:ext uri="{BB962C8B-B14F-4D97-AF65-F5344CB8AC3E}">
        <p14:creationId xmlns:p14="http://schemas.microsoft.com/office/powerpoint/2010/main" val="16480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Sorting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7620000" cy="5060032"/>
          </a:xfrm>
        </p:spPr>
        <p:txBody>
          <a:bodyPr>
            <a:normAutofit fontScale="92500" lnSpcReduction="10000"/>
          </a:bodyPr>
          <a:lstStyle/>
          <a:p>
            <a:r>
              <a:rPr lang="en-GB" b="0" dirty="0"/>
              <a:t>Sorting means putting elements in an </a:t>
            </a:r>
            <a:r>
              <a:rPr lang="en-GB" b="0" i="1" dirty="0"/>
              <a:t>ordered sequence</a:t>
            </a:r>
            <a:r>
              <a:rPr lang="en-GB" b="0" dirty="0"/>
              <a:t>.</a:t>
            </a:r>
          </a:p>
          <a:p>
            <a:r>
              <a:rPr lang="en-GB" b="0" i="1" dirty="0"/>
              <a:t>Ordered sequence</a:t>
            </a:r>
            <a:r>
              <a:rPr lang="en-GB" b="0" dirty="0"/>
              <a:t> is any sequence that has an order corresponding to elements, like numeric or alphabetical, ascending or descending.</a:t>
            </a:r>
          </a:p>
          <a:p>
            <a:r>
              <a:rPr lang="en-GB" b="0" dirty="0"/>
              <a:t>The </a:t>
            </a:r>
            <a:r>
              <a:rPr lang="en-GB" b="0" dirty="0" err="1"/>
              <a:t>NumPy</a:t>
            </a:r>
            <a:r>
              <a:rPr lang="en-GB" b="0" dirty="0"/>
              <a:t> </a:t>
            </a:r>
            <a:r>
              <a:rPr lang="en-GB" b="0" dirty="0" err="1"/>
              <a:t>ndarray</a:t>
            </a:r>
            <a:r>
              <a:rPr lang="en-GB" b="0" dirty="0"/>
              <a:t> object has a function called sort(), that will sort a specified array.</a:t>
            </a:r>
          </a:p>
          <a:p>
            <a:r>
              <a:rPr lang="en-GB" dirty="0"/>
              <a:t>Note:</a:t>
            </a:r>
            <a:r>
              <a:rPr lang="en-GB" b="0" dirty="0"/>
              <a:t> This method returns a copy of the array, leaving the original array unchanged.</a:t>
            </a:r>
          </a:p>
          <a:p>
            <a:pPr marL="114300" indent="0">
              <a:buNone/>
            </a:pPr>
            <a:endParaRPr lang="en-GB" dirty="0" smtClean="0"/>
          </a:p>
          <a:p>
            <a:pPr marL="114300" indent="0">
              <a:buNone/>
            </a:pPr>
            <a:r>
              <a:rPr lang="en-GB" b="0" dirty="0" smtClean="0"/>
              <a:t>import</a:t>
            </a:r>
            <a:r>
              <a:rPr lang="en-GB" b="0" dirty="0"/>
              <a:t> </a:t>
            </a:r>
            <a:r>
              <a:rPr lang="en-GB" b="0" dirty="0" err="1"/>
              <a:t>numpy</a:t>
            </a:r>
            <a:r>
              <a:rPr lang="en-GB" b="0" dirty="0"/>
              <a:t> as </a:t>
            </a:r>
            <a:r>
              <a:rPr lang="en-GB" b="0" dirty="0" err="1"/>
              <a:t>np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 err="1"/>
              <a:t>arr</a:t>
            </a:r>
            <a:r>
              <a:rPr lang="en-GB" b="0" dirty="0"/>
              <a:t> = </a:t>
            </a:r>
            <a:r>
              <a:rPr lang="en-GB" b="0" dirty="0" err="1"/>
              <a:t>np.array</a:t>
            </a:r>
            <a:r>
              <a:rPr lang="en-GB" b="0" dirty="0"/>
              <a:t>([3, 2, 0, 1])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print(</a:t>
            </a:r>
            <a:r>
              <a:rPr lang="en-GB" b="0" dirty="0" err="1"/>
              <a:t>np.sort</a:t>
            </a:r>
            <a:r>
              <a:rPr lang="en-GB" b="0" dirty="0"/>
              <a:t>(</a:t>
            </a:r>
            <a:r>
              <a:rPr lang="en-GB" b="0" dirty="0" err="1"/>
              <a:t>arr</a:t>
            </a:r>
            <a:r>
              <a:rPr lang="en-GB" b="0" dirty="0" smtClean="0"/>
              <a:t>))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IN" b="0" dirty="0" smtClean="0"/>
              <a:t>Output:[0 </a:t>
            </a:r>
            <a:r>
              <a:rPr lang="en-IN" b="0" dirty="0"/>
              <a:t>1 2 3]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93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Search items in an ar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28563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2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1560" y="2276872"/>
            <a:ext cx="7659687" cy="1168400"/>
          </a:xfrm>
        </p:spPr>
        <p:txBody>
          <a:bodyPr/>
          <a:lstStyle/>
          <a:p>
            <a:pPr algn="ctr"/>
            <a:r>
              <a:rPr lang="en-GB" sz="4400" b="1" dirty="0" smtClean="0"/>
              <a:t>Array shape manipulation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25887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Reshaping Array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484310" cy="537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List and Array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" y="1484784"/>
            <a:ext cx="822092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11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Data Science Process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-99392"/>
            <a:ext cx="8064896" cy="687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517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552" y="2636912"/>
            <a:ext cx="7659687" cy="1168400"/>
          </a:xfrm>
        </p:spPr>
        <p:txBody>
          <a:bodyPr/>
          <a:lstStyle/>
          <a:p>
            <a:pPr algn="ctr"/>
            <a:r>
              <a:rPr lang="en-US" sz="4400" b="1" cap="none" dirty="0" smtClean="0"/>
              <a:t>Linear Algebra with </a:t>
            </a:r>
            <a:r>
              <a:rPr lang="en-US" sz="4400" b="1" cap="none" dirty="0" err="1" smtClean="0"/>
              <a:t>Numpy</a:t>
            </a:r>
            <a:endParaRPr lang="en-IN" sz="4400" b="1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97947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Algebra Module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GB" b="0" dirty="0"/>
              <a:t>The Linear Algebra module of </a:t>
            </a:r>
            <a:r>
              <a:rPr lang="en-GB" b="0" dirty="0" err="1"/>
              <a:t>NumPy</a:t>
            </a:r>
            <a:r>
              <a:rPr lang="en-GB" b="0" dirty="0"/>
              <a:t> offers various methods to apply linear algebra on any </a:t>
            </a:r>
            <a:r>
              <a:rPr lang="en-GB" b="0" dirty="0" err="1"/>
              <a:t>numpy</a:t>
            </a:r>
            <a:r>
              <a:rPr lang="en-GB" b="0" dirty="0"/>
              <a:t> array.</a:t>
            </a:r>
            <a:br>
              <a:rPr lang="en-GB" b="0" dirty="0"/>
            </a:br>
            <a:r>
              <a:rPr lang="en-GB" b="0" dirty="0"/>
              <a:t>One can find:</a:t>
            </a:r>
          </a:p>
          <a:p>
            <a:pPr lvl="1" fontAlgn="base"/>
            <a:r>
              <a:rPr lang="en-GB" dirty="0">
                <a:solidFill>
                  <a:srgbClr val="C00000"/>
                </a:solidFill>
              </a:rPr>
              <a:t>rank, determinant, trace, etc. of an array.</a:t>
            </a:r>
          </a:p>
          <a:p>
            <a:pPr lvl="1" fontAlgn="base"/>
            <a:r>
              <a:rPr lang="en-GB" dirty="0" err="1">
                <a:solidFill>
                  <a:srgbClr val="C00000"/>
                </a:solidFill>
              </a:rPr>
              <a:t>eigen</a:t>
            </a:r>
            <a:r>
              <a:rPr lang="en-GB" dirty="0">
                <a:solidFill>
                  <a:srgbClr val="C00000"/>
                </a:solidFill>
              </a:rPr>
              <a:t> values of matrices</a:t>
            </a:r>
          </a:p>
          <a:p>
            <a:pPr lvl="1" fontAlgn="base"/>
            <a:r>
              <a:rPr lang="en-GB" dirty="0">
                <a:solidFill>
                  <a:srgbClr val="C00000"/>
                </a:solidFill>
              </a:rPr>
              <a:t>matrix and vector products (dot, inner, </a:t>
            </a:r>
            <a:r>
              <a:rPr lang="en-GB" dirty="0" err="1">
                <a:solidFill>
                  <a:srgbClr val="C00000"/>
                </a:solidFill>
              </a:rPr>
              <a:t>outer,etc</a:t>
            </a:r>
            <a:r>
              <a:rPr lang="en-GB" dirty="0">
                <a:solidFill>
                  <a:srgbClr val="C00000"/>
                </a:solidFill>
              </a:rPr>
              <a:t>. product), matrix exponentiation</a:t>
            </a:r>
          </a:p>
          <a:p>
            <a:pPr lvl="1" fontAlgn="base"/>
            <a:r>
              <a:rPr lang="en-GB" dirty="0">
                <a:solidFill>
                  <a:srgbClr val="C00000"/>
                </a:solidFill>
              </a:rPr>
              <a:t>solve linear or tensor equations and much more!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85721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7620000" cy="5445224"/>
          </a:xfrm>
        </p:spPr>
        <p:txBody>
          <a:bodyPr>
            <a:normAutofit fontScale="70000" lnSpcReduction="20000"/>
          </a:bodyPr>
          <a:lstStyle/>
          <a:p>
            <a:pPr marL="114300" indent="0" fontAlgn="base">
              <a:buNone/>
            </a:pPr>
            <a:r>
              <a:rPr lang="en-IN" b="0" dirty="0"/>
              <a:t># Importing </a:t>
            </a:r>
            <a:r>
              <a:rPr lang="en-IN" b="0" dirty="0" err="1"/>
              <a:t>numpy</a:t>
            </a:r>
            <a:r>
              <a:rPr lang="en-IN" b="0" dirty="0"/>
              <a:t> as </a:t>
            </a:r>
            <a:r>
              <a:rPr lang="en-IN" b="0" dirty="0" err="1"/>
              <a:t>np</a:t>
            </a:r>
            <a:endParaRPr lang="en-IN" b="0" dirty="0"/>
          </a:p>
          <a:p>
            <a:pPr marL="114300" indent="0" fontAlgn="base">
              <a:buNone/>
            </a:pPr>
            <a:r>
              <a:rPr lang="en-IN" b="0" dirty="0"/>
              <a:t>import </a:t>
            </a:r>
            <a:r>
              <a:rPr lang="en-IN" b="0" dirty="0" err="1"/>
              <a:t>numpy</a:t>
            </a:r>
            <a:r>
              <a:rPr lang="en-IN" b="0" dirty="0"/>
              <a:t> as </a:t>
            </a:r>
            <a:r>
              <a:rPr lang="en-IN" b="0" dirty="0" err="1"/>
              <a:t>np</a:t>
            </a:r>
            <a:endParaRPr lang="en-IN" b="0" dirty="0"/>
          </a:p>
          <a:p>
            <a:pPr marL="114300" indent="0" fontAlgn="base">
              <a:buNone/>
            </a:pPr>
            <a:r>
              <a:rPr lang="en-IN" b="0" dirty="0"/>
              <a:t> </a:t>
            </a:r>
          </a:p>
          <a:p>
            <a:pPr marL="114300" indent="0" fontAlgn="base">
              <a:buNone/>
            </a:pPr>
            <a:r>
              <a:rPr lang="en-IN" b="0" dirty="0"/>
              <a:t>A = </a:t>
            </a:r>
            <a:r>
              <a:rPr lang="en-IN" b="0" dirty="0" err="1"/>
              <a:t>np.array</a:t>
            </a:r>
            <a:r>
              <a:rPr lang="en-IN" b="0" dirty="0"/>
              <a:t>([[6, 1, 1],</a:t>
            </a:r>
          </a:p>
          <a:p>
            <a:pPr marL="114300" indent="0" fontAlgn="base">
              <a:buNone/>
            </a:pPr>
            <a:r>
              <a:rPr lang="en-IN" b="0" dirty="0"/>
              <a:t>              [4, -2, 5],</a:t>
            </a:r>
          </a:p>
          <a:p>
            <a:pPr marL="114300" indent="0" fontAlgn="base">
              <a:buNone/>
            </a:pPr>
            <a:r>
              <a:rPr lang="en-IN" b="0" dirty="0"/>
              <a:t>              [2, 8, 7]])</a:t>
            </a:r>
          </a:p>
          <a:p>
            <a:pPr marL="114300" indent="0" fontAlgn="base">
              <a:buNone/>
            </a:pPr>
            <a:r>
              <a:rPr lang="en-IN" b="0" dirty="0"/>
              <a:t> </a:t>
            </a:r>
          </a:p>
          <a:p>
            <a:pPr marL="114300" indent="0" fontAlgn="base">
              <a:buNone/>
            </a:pPr>
            <a:r>
              <a:rPr lang="en-IN" b="0" dirty="0"/>
              <a:t># Rank of a matrix</a:t>
            </a:r>
          </a:p>
          <a:p>
            <a:pPr marL="114300" indent="0" fontAlgn="base">
              <a:buNone/>
            </a:pPr>
            <a:r>
              <a:rPr lang="en-IN" b="0" dirty="0"/>
              <a:t>print("Rank of A:", </a:t>
            </a:r>
            <a:r>
              <a:rPr lang="en-IN" b="0" dirty="0" err="1"/>
              <a:t>np.linalg.matrix_rank</a:t>
            </a:r>
            <a:r>
              <a:rPr lang="en-IN" b="0" dirty="0"/>
              <a:t>(A))</a:t>
            </a:r>
          </a:p>
          <a:p>
            <a:pPr marL="114300" indent="0" fontAlgn="base">
              <a:buNone/>
            </a:pPr>
            <a:r>
              <a:rPr lang="en-IN" b="0" dirty="0"/>
              <a:t> </a:t>
            </a:r>
          </a:p>
          <a:p>
            <a:pPr marL="114300" indent="0" fontAlgn="base">
              <a:buNone/>
            </a:pPr>
            <a:r>
              <a:rPr lang="en-IN" b="0" dirty="0"/>
              <a:t># Trace of matrix A</a:t>
            </a:r>
          </a:p>
          <a:p>
            <a:pPr marL="114300" indent="0" fontAlgn="base">
              <a:buNone/>
            </a:pPr>
            <a:r>
              <a:rPr lang="en-IN" b="0" dirty="0"/>
              <a:t>print("\</a:t>
            </a:r>
            <a:r>
              <a:rPr lang="en-IN" b="0" dirty="0" err="1"/>
              <a:t>nTrace</a:t>
            </a:r>
            <a:r>
              <a:rPr lang="en-IN" b="0" dirty="0"/>
              <a:t> of A:", </a:t>
            </a:r>
            <a:r>
              <a:rPr lang="en-IN" b="0" dirty="0" err="1"/>
              <a:t>np.trace</a:t>
            </a:r>
            <a:r>
              <a:rPr lang="en-IN" b="0" dirty="0"/>
              <a:t>(A))</a:t>
            </a:r>
          </a:p>
          <a:p>
            <a:pPr marL="114300" indent="0" fontAlgn="base">
              <a:buNone/>
            </a:pPr>
            <a:r>
              <a:rPr lang="en-IN" b="0" dirty="0"/>
              <a:t> </a:t>
            </a:r>
          </a:p>
          <a:p>
            <a:pPr marL="114300" indent="0" fontAlgn="base">
              <a:buNone/>
            </a:pPr>
            <a:r>
              <a:rPr lang="en-IN" b="0" dirty="0"/>
              <a:t># Determinant of a matrix</a:t>
            </a:r>
          </a:p>
          <a:p>
            <a:pPr marL="114300" indent="0" fontAlgn="base">
              <a:buNone/>
            </a:pPr>
            <a:r>
              <a:rPr lang="en-IN" b="0" dirty="0"/>
              <a:t>print("\</a:t>
            </a:r>
            <a:r>
              <a:rPr lang="en-IN" b="0" dirty="0" err="1"/>
              <a:t>nDeterminant</a:t>
            </a:r>
            <a:r>
              <a:rPr lang="en-IN" b="0" dirty="0"/>
              <a:t> of A:", </a:t>
            </a:r>
            <a:r>
              <a:rPr lang="en-IN" b="0" dirty="0" err="1"/>
              <a:t>np.linalg.det</a:t>
            </a:r>
            <a:r>
              <a:rPr lang="en-IN" b="0" dirty="0"/>
              <a:t>(A))</a:t>
            </a:r>
          </a:p>
          <a:p>
            <a:pPr marL="114300" indent="0" fontAlgn="base">
              <a:buNone/>
            </a:pPr>
            <a:r>
              <a:rPr lang="en-IN" b="0" dirty="0"/>
              <a:t> </a:t>
            </a:r>
          </a:p>
          <a:p>
            <a:pPr marL="114300" indent="0" fontAlgn="base">
              <a:buNone/>
            </a:pPr>
            <a:r>
              <a:rPr lang="en-IN" b="0" dirty="0"/>
              <a:t># Inverse of matrix A</a:t>
            </a:r>
          </a:p>
          <a:p>
            <a:pPr marL="114300" indent="0" fontAlgn="base">
              <a:buNone/>
            </a:pPr>
            <a:r>
              <a:rPr lang="en-IN" b="0" dirty="0"/>
              <a:t>print("\</a:t>
            </a:r>
            <a:r>
              <a:rPr lang="en-IN" b="0" dirty="0" err="1"/>
              <a:t>nInverse</a:t>
            </a:r>
            <a:r>
              <a:rPr lang="en-IN" b="0" dirty="0"/>
              <a:t> of A:\n", </a:t>
            </a:r>
            <a:r>
              <a:rPr lang="en-IN" b="0" dirty="0" err="1"/>
              <a:t>np.linalg.inv</a:t>
            </a:r>
            <a:r>
              <a:rPr lang="en-IN" b="0" dirty="0"/>
              <a:t>(A))</a:t>
            </a:r>
          </a:p>
          <a:p>
            <a:pPr marL="114300" indent="0" fontAlgn="base">
              <a:buNone/>
            </a:pPr>
            <a:r>
              <a:rPr lang="en-IN" b="0" dirty="0"/>
              <a:t> </a:t>
            </a:r>
          </a:p>
          <a:p>
            <a:pPr marL="114300" indent="0" fontAlgn="base">
              <a:buNone/>
            </a:pPr>
            <a:r>
              <a:rPr lang="en-IN" b="0" dirty="0"/>
              <a:t>print("\</a:t>
            </a:r>
            <a:r>
              <a:rPr lang="en-IN" b="0" dirty="0" err="1"/>
              <a:t>nMatrix</a:t>
            </a:r>
            <a:r>
              <a:rPr lang="en-IN" b="0" dirty="0"/>
              <a:t> A raised to power 3:\n",</a:t>
            </a:r>
          </a:p>
          <a:p>
            <a:pPr marL="114300" indent="0" fontAlgn="base">
              <a:buNone/>
            </a:pPr>
            <a:r>
              <a:rPr lang="en-IN" b="0" dirty="0"/>
              <a:t>           </a:t>
            </a:r>
            <a:r>
              <a:rPr lang="en-IN" b="0" dirty="0" err="1"/>
              <a:t>np.linalg.matrix_power</a:t>
            </a:r>
            <a:r>
              <a:rPr lang="en-IN" b="0" dirty="0"/>
              <a:t>(A, 3))</a:t>
            </a:r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20200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GB" dirty="0"/>
              <a:t>Rank of A: 3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Trace </a:t>
            </a:r>
            <a:r>
              <a:rPr lang="en-GB" dirty="0"/>
              <a:t>of A: 11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Determinant </a:t>
            </a:r>
            <a:r>
              <a:rPr lang="en-GB" dirty="0"/>
              <a:t>of A: -306.0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Inverse </a:t>
            </a:r>
            <a:r>
              <a:rPr lang="en-GB" dirty="0"/>
              <a:t>of A: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[[ </a:t>
            </a:r>
            <a:r>
              <a:rPr lang="en-GB" dirty="0"/>
              <a:t>0.17647059 -0.00326797 -0.02287582]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 </a:t>
            </a:r>
            <a:r>
              <a:rPr lang="en-GB" dirty="0"/>
              <a:t>0.05882353 -0.13071895 0.08496732]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[-</a:t>
            </a:r>
            <a:r>
              <a:rPr lang="en-GB" dirty="0"/>
              <a:t>0.11764706 0.1503268 0.05228758]] </a:t>
            </a:r>
            <a:endParaRPr lang="en-GB" dirty="0" smtClean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r>
              <a:rPr lang="en-GB" dirty="0" smtClean="0"/>
              <a:t>Matrix </a:t>
            </a:r>
            <a:r>
              <a:rPr lang="en-GB" dirty="0"/>
              <a:t>A raised to power 3: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[[</a:t>
            </a:r>
            <a:r>
              <a:rPr lang="en-GB" dirty="0"/>
              <a:t>336 162 228]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</a:t>
            </a:r>
            <a:r>
              <a:rPr lang="en-GB" dirty="0"/>
              <a:t>406 162 469]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</a:t>
            </a:r>
            <a:r>
              <a:rPr lang="en-GB" dirty="0"/>
              <a:t>698 702 905]]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0669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Eigen values and Eigen vectors</a:t>
            </a:r>
            <a:endParaRPr lang="en-IN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7480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Eigen values and vectors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Python </a:t>
            </a:r>
            <a:r>
              <a:rPr lang="en-GB" dirty="0" err="1">
                <a:solidFill>
                  <a:srgbClr val="FF0000"/>
                </a:solidFill>
              </a:rPr>
              <a:t>Numpy</a:t>
            </a:r>
            <a:r>
              <a:rPr lang="en-GB" dirty="0">
                <a:solidFill>
                  <a:srgbClr val="FF0000"/>
                </a:solidFill>
              </a:rPr>
              <a:t> linear algebra package </a:t>
            </a:r>
            <a:r>
              <a:rPr lang="en-GB" dirty="0"/>
              <a:t>can find the eigenvalues and eigenvectors of a matrix</a:t>
            </a:r>
            <a:r>
              <a:rPr lang="en-GB" dirty="0" smtClean="0"/>
              <a:t>.</a:t>
            </a:r>
          </a:p>
          <a:p>
            <a:r>
              <a:rPr lang="en-GB" b="0" dirty="0"/>
              <a:t>We calculate the eigenvalues and eigenvectors of the </a:t>
            </a:r>
            <a:r>
              <a:rPr lang="en-GB" b="0" dirty="0" smtClean="0"/>
              <a:t>matrix</a:t>
            </a:r>
          </a:p>
          <a:p>
            <a:pPr marL="114300" indent="0">
              <a:buNone/>
            </a:pPr>
            <a:r>
              <a:rPr lang="en-IN" b="0" dirty="0"/>
              <a:t>import </a:t>
            </a:r>
            <a:r>
              <a:rPr lang="en-IN" b="0" dirty="0" err="1"/>
              <a:t>numpy</a:t>
            </a:r>
            <a:r>
              <a:rPr lang="en-IN" b="0" dirty="0"/>
              <a:t> as </a:t>
            </a:r>
            <a:r>
              <a:rPr lang="en-IN" b="0" dirty="0" err="1" smtClean="0"/>
              <a:t>np</a:t>
            </a:r>
            <a:endParaRPr lang="en-IN" b="0" dirty="0" smtClean="0"/>
          </a:p>
          <a:p>
            <a:pPr marL="114300" indent="0">
              <a:buNone/>
            </a:pPr>
            <a:r>
              <a:rPr lang="en-IN" b="0" dirty="0" smtClean="0"/>
              <a:t>from </a:t>
            </a:r>
            <a:r>
              <a:rPr lang="en-IN" b="0" dirty="0" err="1"/>
              <a:t>numpy</a:t>
            </a:r>
            <a:r>
              <a:rPr lang="en-IN" b="0" dirty="0"/>
              <a:t> import </a:t>
            </a:r>
            <a:r>
              <a:rPr lang="en-IN" b="0" dirty="0" err="1"/>
              <a:t>linalg</a:t>
            </a:r>
            <a:r>
              <a:rPr lang="en-IN" b="0" dirty="0"/>
              <a:t> as LA </a:t>
            </a:r>
            <a:endParaRPr lang="en-IN" b="0" dirty="0" smtClean="0"/>
          </a:p>
          <a:p>
            <a:pPr marL="114300" indent="0">
              <a:buNone/>
            </a:pPr>
            <a:r>
              <a:rPr lang="en-IN" b="0" dirty="0" smtClean="0"/>
              <a:t>A </a:t>
            </a:r>
            <a:r>
              <a:rPr lang="en-IN" b="0" dirty="0"/>
              <a:t>= </a:t>
            </a:r>
            <a:r>
              <a:rPr lang="en-IN" b="0" dirty="0" err="1"/>
              <a:t>np.array</a:t>
            </a:r>
            <a:r>
              <a:rPr lang="en-IN" b="0" dirty="0"/>
              <a:t>([[1,2,3],[3,2,1],[1,0,-1]]) </a:t>
            </a:r>
            <a:endParaRPr lang="en-IN" b="0" dirty="0" smtClean="0"/>
          </a:p>
          <a:p>
            <a:pPr marL="114300" indent="0">
              <a:buNone/>
            </a:pPr>
            <a:r>
              <a:rPr lang="en-IN" b="0" dirty="0" smtClean="0"/>
              <a:t>w</a:t>
            </a:r>
            <a:r>
              <a:rPr lang="en-IN" b="0" dirty="0"/>
              <a:t>, v = </a:t>
            </a:r>
            <a:r>
              <a:rPr lang="en-IN" b="0" dirty="0" err="1"/>
              <a:t>LA.eig</a:t>
            </a:r>
            <a:r>
              <a:rPr lang="en-IN" b="0" dirty="0"/>
              <a:t>(A) </a:t>
            </a:r>
            <a:endParaRPr lang="en-IN" b="0" dirty="0" smtClean="0"/>
          </a:p>
          <a:p>
            <a:pPr marL="114300" indent="0">
              <a:buNone/>
            </a:pPr>
            <a:r>
              <a:rPr lang="en-IN" b="0" dirty="0" smtClean="0"/>
              <a:t>print(w</a:t>
            </a:r>
            <a:r>
              <a:rPr lang="en-IN" b="0" dirty="0"/>
              <a:t>) </a:t>
            </a:r>
            <a:endParaRPr lang="en-IN" b="0" dirty="0" smtClean="0"/>
          </a:p>
          <a:p>
            <a:pPr marL="114300" indent="0">
              <a:buNone/>
            </a:pPr>
            <a:r>
              <a:rPr lang="en-IN" b="0" dirty="0" smtClean="0"/>
              <a:t>[ </a:t>
            </a:r>
            <a:r>
              <a:rPr lang="en-IN" b="0" dirty="0"/>
              <a:t>4.31662479e+00 -2.31662479e+00 3.43699053e-17] </a:t>
            </a:r>
            <a:r>
              <a:rPr lang="en-IN" b="0" dirty="0" smtClean="0"/>
              <a:t>print(v</a:t>
            </a:r>
            <a:r>
              <a:rPr lang="en-IN" b="0" dirty="0"/>
              <a:t>) </a:t>
            </a:r>
            <a:endParaRPr lang="en-IN" b="0" dirty="0" smtClean="0"/>
          </a:p>
          <a:p>
            <a:pPr marL="114300" indent="0">
              <a:buNone/>
            </a:pPr>
            <a:r>
              <a:rPr lang="en-IN" b="0" dirty="0" smtClean="0"/>
              <a:t>[[ </a:t>
            </a:r>
            <a:r>
              <a:rPr lang="en-IN" b="0" dirty="0"/>
              <a:t>0.58428153 0.73595785 0.40824829] [ 0.80407569 -0.38198836 -0.81649658] [ 0.10989708 -0.55897311 0.40824829]]</a:t>
            </a:r>
            <a:r>
              <a:rPr lang="en-GB" b="0" dirty="0"/>
              <a:t/>
            </a:r>
            <a:br>
              <a:rPr lang="en-GB" b="0" dirty="0"/>
            </a:br>
            <a:endParaRPr lang="en-GB" b="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99664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Eigen values and vectors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 </a:t>
            </a:r>
            <a:r>
              <a:rPr lang="en-GB" dirty="0" err="1">
                <a:solidFill>
                  <a:srgbClr val="C00000"/>
                </a:solidFill>
              </a:rPr>
              <a:t>numpy.linalg.eig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 function returns a tuple consisting of a vector and an array</a:t>
            </a:r>
            <a:endParaRPr lang="en-GB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vector (here w) contains the eigenvalues. </a:t>
            </a:r>
            <a:endParaRPr lang="en-GB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array (here v) contains the corresponding </a:t>
            </a:r>
            <a:r>
              <a:rPr lang="en-GB" dirty="0">
                <a:solidFill>
                  <a:srgbClr val="C00000"/>
                </a:solidFill>
              </a:rPr>
              <a:t>eigenvectors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, one eigenvector per column. </a:t>
            </a:r>
            <a:endParaRPr lang="en-GB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eigenvalue w[0] goes with the 0th column of v. The eigenvalue w[1] goes with column 1, etc. </a:t>
            </a:r>
            <a:endParaRPr lang="en-GB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extract the </a:t>
            </a:r>
            <a:r>
              <a:rPr lang="en-GB" i="1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column vector, we use</a:t>
            </a:r>
          </a:p>
          <a:p>
            <a:pPr lvl="3"/>
            <a:r>
              <a:rPr lang="en-IN" sz="2000" i="1" dirty="0">
                <a:solidFill>
                  <a:schemeClr val="tx2">
                    <a:lumMod val="75000"/>
                  </a:schemeClr>
                </a:solidFill>
              </a:rPr>
              <a:t>u = v[:,i]</a:t>
            </a:r>
          </a:p>
        </p:txBody>
      </p:sp>
    </p:spTree>
    <p:extLst>
      <p:ext uri="{BB962C8B-B14F-4D97-AF65-F5344CB8AC3E}">
        <p14:creationId xmlns:p14="http://schemas.microsoft.com/office/powerpoint/2010/main" val="42055644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smtClean="0"/>
              <a:t>Eigen values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IN" sz="1600" b="0" dirty="0"/>
              <a:t># importing </a:t>
            </a:r>
            <a:r>
              <a:rPr lang="en-IN" sz="1600" b="0" dirty="0" err="1"/>
              <a:t>numpy</a:t>
            </a:r>
            <a:r>
              <a:rPr lang="en-IN" sz="1600" b="0" dirty="0"/>
              <a:t> library</a:t>
            </a:r>
          </a:p>
          <a:p>
            <a:pPr marL="114300" indent="0">
              <a:buNone/>
            </a:pPr>
            <a:r>
              <a:rPr lang="en-IN" sz="1600" b="0" dirty="0"/>
              <a:t>import </a:t>
            </a:r>
            <a:r>
              <a:rPr lang="en-IN" sz="1600" b="0" dirty="0" err="1"/>
              <a:t>numpy</a:t>
            </a:r>
            <a:r>
              <a:rPr lang="en-IN" sz="1600" b="0" dirty="0"/>
              <a:t> as </a:t>
            </a:r>
            <a:r>
              <a:rPr lang="en-IN" sz="1600" b="0" dirty="0" err="1"/>
              <a:t>np</a:t>
            </a:r>
            <a:endParaRPr lang="en-IN" sz="1600" b="0" dirty="0"/>
          </a:p>
          <a:p>
            <a:pPr marL="114300" indent="0">
              <a:buNone/>
            </a:pPr>
            <a:endParaRPr lang="en-IN" sz="1600" b="0" dirty="0"/>
          </a:p>
          <a:p>
            <a:pPr marL="114300" indent="0">
              <a:buNone/>
            </a:pPr>
            <a:r>
              <a:rPr lang="en-IN" sz="1600" b="0" dirty="0"/>
              <a:t># create </a:t>
            </a:r>
            <a:r>
              <a:rPr lang="en-IN" sz="1600" b="0" dirty="0" err="1"/>
              <a:t>numpy</a:t>
            </a:r>
            <a:r>
              <a:rPr lang="en-IN" sz="1600" b="0" dirty="0"/>
              <a:t> 2d-array</a:t>
            </a:r>
          </a:p>
          <a:p>
            <a:pPr marL="114300" indent="0">
              <a:buNone/>
            </a:pPr>
            <a:r>
              <a:rPr lang="en-IN" sz="1600" b="0" dirty="0"/>
              <a:t>m = </a:t>
            </a:r>
            <a:r>
              <a:rPr lang="en-IN" sz="1600" b="0" dirty="0" err="1"/>
              <a:t>np.array</a:t>
            </a:r>
            <a:r>
              <a:rPr lang="en-IN" sz="1600" b="0" dirty="0"/>
              <a:t>([[1, 2</a:t>
            </a:r>
            <a:r>
              <a:rPr lang="en-IN" sz="1600" b="0" dirty="0" smtClean="0"/>
              <a:t>], [</a:t>
            </a:r>
            <a:r>
              <a:rPr lang="en-IN" sz="1600" b="0" dirty="0"/>
              <a:t>2, 3]])</a:t>
            </a:r>
          </a:p>
          <a:p>
            <a:pPr marL="114300" indent="0">
              <a:buNone/>
            </a:pPr>
            <a:endParaRPr lang="en-IN" sz="1600" b="0" dirty="0"/>
          </a:p>
          <a:p>
            <a:pPr marL="114300" indent="0">
              <a:buNone/>
            </a:pPr>
            <a:r>
              <a:rPr lang="en-IN" sz="1600" b="0" dirty="0"/>
              <a:t>print("Printing the Original square array:\</a:t>
            </a:r>
            <a:r>
              <a:rPr lang="en-IN" sz="1600" b="0" dirty="0" err="1"/>
              <a:t>n</a:t>
            </a:r>
            <a:r>
              <a:rPr lang="en-IN" sz="1600" b="0" dirty="0" err="1" smtClean="0"/>
              <a:t>",m</a:t>
            </a:r>
            <a:r>
              <a:rPr lang="en-IN" sz="1600" b="0" dirty="0"/>
              <a:t>)</a:t>
            </a:r>
          </a:p>
          <a:p>
            <a:pPr marL="114300" indent="0">
              <a:buNone/>
            </a:pPr>
            <a:endParaRPr lang="en-IN" sz="1600" b="0" dirty="0"/>
          </a:p>
          <a:p>
            <a:pPr marL="114300" indent="0">
              <a:buNone/>
            </a:pPr>
            <a:r>
              <a:rPr lang="en-IN" sz="1600" b="0" dirty="0"/>
              <a:t># finding eigenvalues and eigenvectors</a:t>
            </a:r>
          </a:p>
          <a:p>
            <a:pPr marL="114300" indent="0">
              <a:buNone/>
            </a:pPr>
            <a:r>
              <a:rPr lang="en-IN" sz="1600" b="0" dirty="0"/>
              <a:t>w, v = </a:t>
            </a:r>
            <a:r>
              <a:rPr lang="en-IN" sz="1600" b="0" dirty="0" err="1"/>
              <a:t>np.linalg.eig</a:t>
            </a:r>
            <a:r>
              <a:rPr lang="en-IN" sz="1600" b="0" dirty="0"/>
              <a:t>(m)</a:t>
            </a:r>
          </a:p>
          <a:p>
            <a:pPr marL="114300" indent="0">
              <a:buNone/>
            </a:pPr>
            <a:endParaRPr lang="en-IN" sz="1600" b="0" dirty="0"/>
          </a:p>
          <a:p>
            <a:pPr marL="114300" indent="0">
              <a:buNone/>
            </a:pPr>
            <a:r>
              <a:rPr lang="en-IN" sz="1600" b="0" dirty="0"/>
              <a:t># printing </a:t>
            </a:r>
            <a:r>
              <a:rPr lang="en-IN" sz="1600" b="0" dirty="0" err="1"/>
              <a:t>eigen</a:t>
            </a:r>
            <a:r>
              <a:rPr lang="en-IN" sz="1600" b="0" dirty="0"/>
              <a:t> values</a:t>
            </a:r>
          </a:p>
          <a:p>
            <a:pPr marL="114300" indent="0">
              <a:buNone/>
            </a:pPr>
            <a:r>
              <a:rPr lang="en-IN" sz="1600" b="0" dirty="0"/>
              <a:t>print("Printing the Eigen values of the given square array:\n</a:t>
            </a:r>
            <a:r>
              <a:rPr lang="en-IN" sz="1600" b="0" dirty="0" smtClean="0"/>
              <a:t>",</a:t>
            </a:r>
            <a:r>
              <a:rPr lang="en-IN" sz="1600" b="0" dirty="0"/>
              <a:t>	w)</a:t>
            </a:r>
          </a:p>
          <a:p>
            <a:pPr marL="114300" indent="0">
              <a:buNone/>
            </a:pPr>
            <a:endParaRPr lang="en-IN" sz="1600" b="0" dirty="0"/>
          </a:p>
          <a:p>
            <a:pPr marL="114300" indent="0">
              <a:buNone/>
            </a:pPr>
            <a:r>
              <a:rPr lang="en-IN" sz="1600" b="0" dirty="0"/>
              <a:t># printing </a:t>
            </a:r>
            <a:r>
              <a:rPr lang="en-IN" sz="1600" b="0" dirty="0" err="1"/>
              <a:t>eigen</a:t>
            </a:r>
            <a:r>
              <a:rPr lang="en-IN" sz="1600" b="0" dirty="0"/>
              <a:t> vectors</a:t>
            </a:r>
          </a:p>
          <a:p>
            <a:pPr marL="114300" indent="0">
              <a:buNone/>
            </a:pPr>
            <a:r>
              <a:rPr lang="en-IN" sz="1600" b="0" dirty="0"/>
              <a:t>print("Printing Right eigenvectors of the given square array:\</a:t>
            </a:r>
            <a:r>
              <a:rPr lang="en-IN" sz="1600" b="0" dirty="0" err="1" smtClean="0"/>
              <a:t>n“,v</a:t>
            </a:r>
            <a:r>
              <a:rPr lang="en-IN" sz="1600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234097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Eigen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GB" sz="1600" dirty="0"/>
              <a:t>Printing the Original square array: </a:t>
            </a:r>
            <a:endParaRPr lang="en-GB" sz="1600" dirty="0" smtClean="0"/>
          </a:p>
          <a:p>
            <a:pPr marL="114300" indent="0">
              <a:buNone/>
            </a:pPr>
            <a:r>
              <a:rPr lang="en-GB" sz="1600" dirty="0" smtClean="0"/>
              <a:t>[[</a:t>
            </a:r>
            <a:r>
              <a:rPr lang="en-GB" sz="1600" dirty="0"/>
              <a:t>1 2</a:t>
            </a:r>
            <a:r>
              <a:rPr lang="en-GB" sz="1600" dirty="0" smtClean="0"/>
              <a:t>]</a:t>
            </a:r>
          </a:p>
          <a:p>
            <a:pPr marL="114300" indent="0">
              <a:buNone/>
            </a:pPr>
            <a:r>
              <a:rPr lang="en-GB" sz="1600" dirty="0" smtClean="0"/>
              <a:t> </a:t>
            </a:r>
            <a:r>
              <a:rPr lang="en-GB" sz="1600" dirty="0"/>
              <a:t>[2 3]] </a:t>
            </a:r>
            <a:endParaRPr lang="en-GB" sz="1600" dirty="0" smtClean="0"/>
          </a:p>
          <a:p>
            <a:pPr marL="114300" indent="0">
              <a:buNone/>
            </a:pPr>
            <a:endParaRPr lang="en-GB" sz="1600" dirty="0" smtClean="0"/>
          </a:p>
          <a:p>
            <a:pPr marL="114300" indent="0">
              <a:buNone/>
            </a:pPr>
            <a:r>
              <a:rPr lang="en-GB" sz="1600" dirty="0" smtClean="0"/>
              <a:t>Printing </a:t>
            </a:r>
            <a:r>
              <a:rPr lang="en-GB" sz="1600" dirty="0"/>
              <a:t>the Eigen values of the given square array: </a:t>
            </a:r>
            <a:endParaRPr lang="en-GB" sz="1600" dirty="0" smtClean="0"/>
          </a:p>
          <a:p>
            <a:pPr marL="114300" indent="0">
              <a:buNone/>
            </a:pPr>
            <a:r>
              <a:rPr lang="en-GB" sz="1600" dirty="0" smtClean="0"/>
              <a:t>[-</a:t>
            </a:r>
            <a:r>
              <a:rPr lang="en-GB" sz="1600" dirty="0"/>
              <a:t>0.23606798 4.23606798] </a:t>
            </a:r>
            <a:endParaRPr lang="en-GB" sz="1600" dirty="0" smtClean="0"/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r>
              <a:rPr lang="en-GB" sz="1600" dirty="0" smtClean="0"/>
              <a:t>Printing </a:t>
            </a:r>
            <a:r>
              <a:rPr lang="en-GB" sz="1600" dirty="0"/>
              <a:t>Right eigenvectors of the given square array: </a:t>
            </a:r>
            <a:endParaRPr lang="en-GB" sz="1600" dirty="0" smtClean="0"/>
          </a:p>
          <a:p>
            <a:pPr marL="114300" indent="0">
              <a:buNone/>
            </a:pPr>
            <a:r>
              <a:rPr lang="en-GB" sz="1600" dirty="0" smtClean="0"/>
              <a:t>[[-</a:t>
            </a:r>
            <a:r>
              <a:rPr lang="en-GB" sz="1600" dirty="0"/>
              <a:t>0.85065081 -0.52573111] </a:t>
            </a:r>
            <a:endParaRPr lang="en-GB" sz="1600" dirty="0" smtClean="0"/>
          </a:p>
          <a:p>
            <a:pPr marL="114300" indent="0">
              <a:buNone/>
            </a:pPr>
            <a:r>
              <a:rPr lang="en-GB" sz="1600" dirty="0" smtClean="0"/>
              <a:t>[ </a:t>
            </a:r>
            <a:r>
              <a:rPr lang="en-GB" sz="1600" dirty="0"/>
              <a:t>0.52573111 -0.85065081]]</a:t>
            </a:r>
            <a:endParaRPr lang="en-IN" sz="1600" b="0" dirty="0"/>
          </a:p>
        </p:txBody>
      </p:sp>
    </p:spTree>
    <p:extLst>
      <p:ext uri="{BB962C8B-B14F-4D97-AF65-F5344CB8AC3E}">
        <p14:creationId xmlns:p14="http://schemas.microsoft.com/office/powerpoint/2010/main" val="182837030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Eigen vectors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IN" b="0" dirty="0"/>
              <a:t># importing </a:t>
            </a:r>
            <a:r>
              <a:rPr lang="en-IN" b="0" dirty="0" err="1"/>
              <a:t>numpy</a:t>
            </a:r>
            <a:r>
              <a:rPr lang="en-IN" b="0" dirty="0"/>
              <a:t> library</a:t>
            </a:r>
          </a:p>
          <a:p>
            <a:pPr marL="114300" indent="0">
              <a:buNone/>
            </a:pPr>
            <a:r>
              <a:rPr lang="en-IN" b="0" dirty="0"/>
              <a:t>import </a:t>
            </a:r>
            <a:r>
              <a:rPr lang="en-IN" b="0" dirty="0" err="1"/>
              <a:t>numpy</a:t>
            </a:r>
            <a:r>
              <a:rPr lang="en-IN" b="0" dirty="0"/>
              <a:t> as </a:t>
            </a:r>
            <a:r>
              <a:rPr lang="en-IN" b="0" dirty="0" err="1"/>
              <a:t>np</a:t>
            </a:r>
            <a:endParaRPr lang="en-IN" b="0" dirty="0"/>
          </a:p>
          <a:p>
            <a:pPr marL="114300" indent="0">
              <a:buNone/>
            </a:pPr>
            <a:endParaRPr lang="en-IN" b="0" dirty="0"/>
          </a:p>
          <a:p>
            <a:pPr marL="114300" indent="0">
              <a:buNone/>
            </a:pPr>
            <a:r>
              <a:rPr lang="en-IN" b="0" dirty="0"/>
              <a:t># create </a:t>
            </a:r>
            <a:r>
              <a:rPr lang="en-IN" b="0" dirty="0" err="1"/>
              <a:t>numpy</a:t>
            </a:r>
            <a:r>
              <a:rPr lang="en-IN" b="0" dirty="0"/>
              <a:t> 2d-array</a:t>
            </a:r>
          </a:p>
          <a:p>
            <a:pPr marL="114300" indent="0">
              <a:buNone/>
            </a:pPr>
            <a:r>
              <a:rPr lang="en-IN" b="0" dirty="0"/>
              <a:t>m = </a:t>
            </a:r>
            <a:r>
              <a:rPr lang="en-IN" b="0" dirty="0" err="1"/>
              <a:t>np.array</a:t>
            </a:r>
            <a:r>
              <a:rPr lang="en-IN" b="0" dirty="0"/>
              <a:t>([[1, 2, 3</a:t>
            </a:r>
            <a:r>
              <a:rPr lang="en-IN" b="0" dirty="0" smtClean="0"/>
              <a:t>],[2, 3, 4],[4, 5, 6]])</a:t>
            </a:r>
          </a:p>
          <a:p>
            <a:pPr marL="114300" indent="0">
              <a:buNone/>
            </a:pPr>
            <a:endParaRPr lang="en-IN" b="0" dirty="0" smtClean="0"/>
          </a:p>
          <a:p>
            <a:pPr marL="114300" indent="0">
              <a:buNone/>
            </a:pPr>
            <a:r>
              <a:rPr lang="en-IN" b="0" dirty="0" smtClean="0"/>
              <a:t>print</a:t>
            </a:r>
            <a:r>
              <a:rPr lang="en-IN" b="0" dirty="0"/>
              <a:t>("Printing the Original square array:\</a:t>
            </a:r>
            <a:r>
              <a:rPr lang="en-IN" b="0" dirty="0" err="1"/>
              <a:t>n</a:t>
            </a:r>
            <a:r>
              <a:rPr lang="en-IN" b="0" dirty="0" err="1" smtClean="0"/>
              <a:t>",m</a:t>
            </a:r>
            <a:r>
              <a:rPr lang="en-IN" b="0" dirty="0"/>
              <a:t>)</a:t>
            </a:r>
          </a:p>
          <a:p>
            <a:pPr marL="114300" indent="0">
              <a:buNone/>
            </a:pPr>
            <a:endParaRPr lang="en-IN" b="0" dirty="0"/>
          </a:p>
          <a:p>
            <a:pPr marL="114300" indent="0">
              <a:buNone/>
            </a:pPr>
            <a:r>
              <a:rPr lang="en-IN" b="0" dirty="0"/>
              <a:t># finding eigenvalues and eigenvectors</a:t>
            </a:r>
          </a:p>
          <a:p>
            <a:pPr marL="114300" indent="0">
              <a:buNone/>
            </a:pPr>
            <a:r>
              <a:rPr lang="en-IN" b="0" dirty="0"/>
              <a:t>w, v = </a:t>
            </a:r>
            <a:r>
              <a:rPr lang="en-IN" b="0" dirty="0" err="1"/>
              <a:t>np.linalg.eig</a:t>
            </a:r>
            <a:r>
              <a:rPr lang="en-IN" b="0" dirty="0"/>
              <a:t>(m)</a:t>
            </a:r>
          </a:p>
          <a:p>
            <a:pPr marL="114300" indent="0">
              <a:buNone/>
            </a:pPr>
            <a:endParaRPr lang="en-IN" b="0" dirty="0"/>
          </a:p>
          <a:p>
            <a:pPr marL="114300" indent="0">
              <a:buNone/>
            </a:pPr>
            <a:r>
              <a:rPr lang="en-IN" b="0" dirty="0"/>
              <a:t># printing </a:t>
            </a:r>
            <a:r>
              <a:rPr lang="en-IN" b="0" dirty="0" err="1"/>
              <a:t>eigen</a:t>
            </a:r>
            <a:r>
              <a:rPr lang="en-IN" b="0" dirty="0"/>
              <a:t> values</a:t>
            </a:r>
          </a:p>
          <a:p>
            <a:pPr marL="114300" indent="0">
              <a:buNone/>
            </a:pPr>
            <a:r>
              <a:rPr lang="en-IN" b="0" dirty="0"/>
              <a:t>print("Printing the Eigen values of the given square array:\</a:t>
            </a:r>
            <a:r>
              <a:rPr lang="en-IN" b="0" dirty="0" err="1"/>
              <a:t>n</a:t>
            </a:r>
            <a:r>
              <a:rPr lang="en-IN" b="0" dirty="0" err="1" smtClean="0"/>
              <a:t>",w</a:t>
            </a:r>
            <a:r>
              <a:rPr lang="en-IN" b="0" dirty="0"/>
              <a:t>)</a:t>
            </a:r>
          </a:p>
          <a:p>
            <a:pPr marL="114300" indent="0">
              <a:buNone/>
            </a:pPr>
            <a:endParaRPr lang="en-IN" b="0" dirty="0"/>
          </a:p>
          <a:p>
            <a:pPr marL="114300" indent="0">
              <a:buNone/>
            </a:pPr>
            <a:r>
              <a:rPr lang="en-IN" b="0" dirty="0"/>
              <a:t># printing </a:t>
            </a:r>
            <a:r>
              <a:rPr lang="en-IN" b="0" dirty="0" err="1"/>
              <a:t>eigen</a:t>
            </a:r>
            <a:r>
              <a:rPr lang="en-IN" b="0" dirty="0"/>
              <a:t> vectors</a:t>
            </a:r>
          </a:p>
          <a:p>
            <a:pPr marL="114300" indent="0">
              <a:buNone/>
            </a:pPr>
            <a:r>
              <a:rPr lang="en-IN" b="0" dirty="0"/>
              <a:t>print("Printing Right eigenvectors of the given square array:\</a:t>
            </a:r>
            <a:r>
              <a:rPr lang="en-IN" b="0" dirty="0" err="1"/>
              <a:t>n</a:t>
            </a:r>
            <a:r>
              <a:rPr lang="en-IN" b="0" dirty="0" err="1" smtClean="0"/>
              <a:t>",v</a:t>
            </a:r>
            <a:r>
              <a:rPr lang="en-IN" b="0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275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the research goal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08766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1230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Eigen vectors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GB" dirty="0"/>
              <a:t>Printing the Original square array: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[[</a:t>
            </a:r>
            <a:r>
              <a:rPr lang="en-GB" dirty="0"/>
              <a:t>1 2 3]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</a:t>
            </a:r>
            <a:r>
              <a:rPr lang="en-GB" dirty="0"/>
              <a:t>2 3 4]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</a:t>
            </a:r>
            <a:r>
              <a:rPr lang="en-GB" dirty="0"/>
              <a:t>4 5 6]]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Printing </a:t>
            </a:r>
            <a:r>
              <a:rPr lang="en-GB" dirty="0"/>
              <a:t>the Eigen values of the given square array: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 </a:t>
            </a:r>
            <a:r>
              <a:rPr lang="en-GB" dirty="0"/>
              <a:t>1.08309519e+01 -8.30951895e-01 1.01486082e-16]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Printing </a:t>
            </a:r>
            <a:r>
              <a:rPr lang="en-GB" dirty="0"/>
              <a:t>Right eigenvectors of the given square array: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[[ </a:t>
            </a:r>
            <a:r>
              <a:rPr lang="en-GB" dirty="0"/>
              <a:t>0.34416959 0.72770285 0.40824829]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 </a:t>
            </a:r>
            <a:r>
              <a:rPr lang="en-GB" dirty="0"/>
              <a:t>0.49532111 0.27580256 -0.81649658] </a:t>
            </a: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[ </a:t>
            </a:r>
            <a:r>
              <a:rPr lang="en-GB" dirty="0"/>
              <a:t>0.79762415 -0.62799801 0.40824829]]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6184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sz="3600" b="1" dirty="0" err="1">
                <a:solidFill>
                  <a:srgbClr val="FF0000"/>
                </a:solidFill>
              </a:rPr>
              <a:t>Numpy</a:t>
            </a:r>
            <a:r>
              <a:rPr lang="en-GB" sz="3600" b="1" dirty="0">
                <a:solidFill>
                  <a:srgbClr val="FF0000"/>
                </a:solidFill>
              </a:rPr>
              <a:t> </a:t>
            </a:r>
            <a:r>
              <a:rPr lang="en-GB" sz="3600" b="1" dirty="0" smtClean="0">
                <a:solidFill>
                  <a:srgbClr val="FF0000"/>
                </a:solidFill>
              </a:rPr>
              <a:t>Random</a:t>
            </a:r>
            <a:br>
              <a:rPr lang="en-GB" sz="3600" b="1" dirty="0" smtClean="0">
                <a:solidFill>
                  <a:srgbClr val="FF0000"/>
                </a:solidFill>
              </a:rPr>
            </a:br>
            <a:r>
              <a:rPr lang="en-GB" sz="3600" b="1" dirty="0" smtClean="0"/>
              <a:t>Data </a:t>
            </a:r>
            <a:r>
              <a:rPr lang="en-GB" sz="3600" b="1" dirty="0"/>
              <a:t>Distribution, Normal, Exponential, Binomial, Poisson, Uniform and </a:t>
            </a:r>
            <a:r>
              <a:rPr lang="en-GB" sz="3600" b="1" dirty="0" err="1" smtClean="0"/>
              <a:t>ChiSquare</a:t>
            </a:r>
            <a:r>
              <a:rPr lang="en-GB" sz="3600" b="1" dirty="0" smtClean="0"/>
              <a:t> </a:t>
            </a:r>
            <a:r>
              <a:rPr lang="en-GB" sz="3600" b="1" dirty="0"/>
              <a:t>distributions.</a:t>
            </a:r>
            <a:endParaRPr lang="en-IN" sz="36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88146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Random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Random number does NOT mean a different number every time. Random means something that can not be predicted logically</a:t>
            </a:r>
            <a:r>
              <a:rPr lang="en-GB" b="0" dirty="0" smtClean="0"/>
              <a:t>.</a:t>
            </a:r>
          </a:p>
          <a:p>
            <a:endParaRPr lang="en-GB" b="0" dirty="0"/>
          </a:p>
          <a:p>
            <a:r>
              <a:rPr lang="en-GB" dirty="0" smtClean="0"/>
              <a:t>Pseudorandom</a:t>
            </a:r>
          </a:p>
          <a:p>
            <a:r>
              <a:rPr lang="en-GB" b="0" dirty="0"/>
              <a:t>Computers work on programs, and programs are definitive set of instructions. So it means there must be some algorithm to generate a random number as well.</a:t>
            </a:r>
          </a:p>
          <a:p>
            <a:r>
              <a:rPr lang="en-GB" b="0" dirty="0"/>
              <a:t>If there is a program to generate random number it can be predicted, thus it is not truly random.</a:t>
            </a:r>
          </a:p>
          <a:p>
            <a:r>
              <a:rPr lang="en-GB" b="0" dirty="0"/>
              <a:t>Random numbers generated through a generation algorithm are called </a:t>
            </a:r>
            <a:r>
              <a:rPr lang="en-GB" b="0" i="1" dirty="0"/>
              <a:t>pseudo random</a:t>
            </a:r>
            <a:r>
              <a:rPr lang="en-GB" b="0" dirty="0"/>
              <a:t>.</a:t>
            </a:r>
          </a:p>
          <a:p>
            <a:endParaRPr lang="en-IN" b="0" dirty="0"/>
          </a:p>
        </p:txBody>
      </p:sp>
    </p:spTree>
    <p:extLst>
      <p:ext uri="{BB962C8B-B14F-4D97-AF65-F5344CB8AC3E}">
        <p14:creationId xmlns:p14="http://schemas.microsoft.com/office/powerpoint/2010/main" val="287181964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Random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Random number does NOT mean a different number every time. Random means something that can not be predicted logically</a:t>
            </a:r>
            <a:r>
              <a:rPr lang="en-GB" b="0" dirty="0" smtClean="0"/>
              <a:t>.</a:t>
            </a:r>
          </a:p>
          <a:p>
            <a:endParaRPr lang="en-GB" b="0" dirty="0"/>
          </a:p>
          <a:p>
            <a:r>
              <a:rPr lang="en-GB" dirty="0" err="1" smtClean="0"/>
              <a:t>Truerandom</a:t>
            </a:r>
            <a:endParaRPr lang="en-GB" dirty="0" smtClean="0"/>
          </a:p>
          <a:p>
            <a:r>
              <a:rPr lang="en-GB" b="0" dirty="0" smtClean="0"/>
              <a:t>In </a:t>
            </a:r>
            <a:r>
              <a:rPr lang="en-GB" b="0" dirty="0"/>
              <a:t>order to generate a truly random number on our computers we need to get the random data from some outside source. This outside source is generally our keystrokes, mouse movements, data on network etc.</a:t>
            </a:r>
          </a:p>
          <a:p>
            <a:r>
              <a:rPr lang="en-GB" b="0" dirty="0"/>
              <a:t>We do not need truly random numbers, unless its related to security (e.g. encryption keys) or the basis of application is the randomness (e.g. Digital roulette wheels).</a:t>
            </a:r>
          </a:p>
          <a:p>
            <a:endParaRPr lang="en-IN" b="0" dirty="0"/>
          </a:p>
        </p:txBody>
      </p:sp>
    </p:spTree>
    <p:extLst>
      <p:ext uri="{BB962C8B-B14F-4D97-AF65-F5344CB8AC3E}">
        <p14:creationId xmlns:p14="http://schemas.microsoft.com/office/powerpoint/2010/main" val="26862729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Generate Random number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b="0" dirty="0"/>
              <a:t>from </a:t>
            </a:r>
            <a:r>
              <a:rPr lang="en-GB" b="0" dirty="0" err="1"/>
              <a:t>numpy</a:t>
            </a:r>
            <a:r>
              <a:rPr lang="en-GB" b="0" dirty="0"/>
              <a:t> import random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x = </a:t>
            </a:r>
            <a:r>
              <a:rPr lang="en-GB" b="0" dirty="0" err="1"/>
              <a:t>random.randint</a:t>
            </a:r>
            <a:r>
              <a:rPr lang="en-GB" b="0" dirty="0"/>
              <a:t>(100)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print(x</a:t>
            </a:r>
            <a:r>
              <a:rPr lang="en-GB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Output:45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96904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Generate Random Float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0" dirty="0"/>
              <a:t>from </a:t>
            </a:r>
            <a:r>
              <a:rPr lang="en-IN" b="0" dirty="0" err="1"/>
              <a:t>numpy</a:t>
            </a:r>
            <a:r>
              <a:rPr lang="en-IN" b="0" dirty="0"/>
              <a:t> import random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x = </a:t>
            </a:r>
            <a:r>
              <a:rPr lang="en-IN" b="0" dirty="0" err="1"/>
              <a:t>random.rand</a:t>
            </a:r>
            <a:r>
              <a:rPr lang="en-IN" b="0" dirty="0"/>
              <a:t>()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print(x</a:t>
            </a:r>
            <a:r>
              <a:rPr lang="en-IN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  <a:r>
              <a:rPr lang="en-IN" b="0" dirty="0"/>
              <a:t>0.20589891226659818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70885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Generate Random </a:t>
            </a:r>
            <a:r>
              <a:rPr lang="en-GB" dirty="0" smtClean="0"/>
              <a:t>Array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dirty="0" smtClean="0"/>
              <a:t>In </a:t>
            </a:r>
            <a:r>
              <a:rPr lang="en-GB" b="0" dirty="0" err="1"/>
              <a:t>NumPy</a:t>
            </a:r>
            <a:r>
              <a:rPr lang="en-GB" b="0" dirty="0"/>
              <a:t> we work with arrays, and you can use the two methods from the above examples to make random arrays.</a:t>
            </a:r>
          </a:p>
          <a:p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Integers</a:t>
            </a:r>
            <a:endParaRPr lang="en-GB" dirty="0"/>
          </a:p>
          <a:p>
            <a:r>
              <a:rPr lang="en-GB" b="0" dirty="0"/>
              <a:t>The </a:t>
            </a:r>
            <a:r>
              <a:rPr lang="en-GB" b="0" dirty="0" err="1"/>
              <a:t>randint</a:t>
            </a:r>
            <a:r>
              <a:rPr lang="en-GB" b="0" dirty="0"/>
              <a:t>() method takes a size parameter where you can specify the shape of an array.</a:t>
            </a:r>
          </a:p>
          <a:p>
            <a:pPr marL="114300" indent="0">
              <a:buNone/>
            </a:pPr>
            <a:endParaRPr lang="en-GB" b="0" dirty="0" smtClean="0"/>
          </a:p>
          <a:p>
            <a:pPr marL="114300" indent="0">
              <a:buNone/>
            </a:pPr>
            <a:r>
              <a:rPr lang="en-GB" b="0" dirty="0" smtClean="0"/>
              <a:t>from</a:t>
            </a:r>
            <a:r>
              <a:rPr lang="en-GB" b="0" dirty="0"/>
              <a:t> </a:t>
            </a:r>
            <a:r>
              <a:rPr lang="en-GB" b="0" dirty="0" err="1"/>
              <a:t>numpy</a:t>
            </a:r>
            <a:r>
              <a:rPr lang="en-GB" b="0" dirty="0"/>
              <a:t> import random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x=</a:t>
            </a:r>
            <a:r>
              <a:rPr lang="en-GB" b="0" dirty="0" err="1"/>
              <a:t>random.randint</a:t>
            </a:r>
            <a:r>
              <a:rPr lang="en-GB" b="0" dirty="0"/>
              <a:t>(100, size=(5))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print(x</a:t>
            </a:r>
            <a:r>
              <a:rPr lang="en-GB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  <a:r>
              <a:rPr lang="en-IN" b="0" dirty="0"/>
              <a:t>[61 66 32 13 16]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6070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Data Distribution is a </a:t>
            </a:r>
            <a:r>
              <a:rPr lang="en-GB" b="0" dirty="0">
                <a:solidFill>
                  <a:srgbClr val="FF0000"/>
                </a:solidFill>
              </a:rPr>
              <a:t>list of all possible values</a:t>
            </a:r>
            <a:r>
              <a:rPr lang="en-GB" b="0" dirty="0"/>
              <a:t>, and how often each value occurs.</a:t>
            </a:r>
          </a:p>
          <a:p>
            <a:r>
              <a:rPr lang="en-GB" b="0" dirty="0"/>
              <a:t>Such lists are important when working with statistics and data science.</a:t>
            </a:r>
          </a:p>
          <a:p>
            <a:r>
              <a:rPr lang="en-GB" b="0" dirty="0"/>
              <a:t>The random module offer methods that returns randomly generated data distributions.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38975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</a:t>
            </a:r>
            <a:r>
              <a:rPr lang="en-GB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 smtClean="0"/>
              <a:t>A </a:t>
            </a:r>
            <a:r>
              <a:rPr lang="en-GB" b="0" dirty="0"/>
              <a:t>random distribution is a set of random numbers that follow a certain </a:t>
            </a:r>
            <a:r>
              <a:rPr lang="en-GB" b="0" i="1" dirty="0"/>
              <a:t>probability density function</a:t>
            </a:r>
            <a:r>
              <a:rPr lang="en-GB" b="0" dirty="0"/>
              <a:t>.</a:t>
            </a:r>
          </a:p>
          <a:p>
            <a:r>
              <a:rPr lang="en-GB" dirty="0"/>
              <a:t>Probability Density Function:</a:t>
            </a:r>
            <a:r>
              <a:rPr lang="en-GB" b="0" dirty="0"/>
              <a:t> A function that describes a continuous probability. i.e. probability of all values in an array.</a:t>
            </a:r>
          </a:p>
          <a:p>
            <a:r>
              <a:rPr lang="en-GB" b="0" dirty="0"/>
              <a:t>We can generate random numbers based on defined probabilities using the choice() method of the random module.</a:t>
            </a:r>
          </a:p>
          <a:p>
            <a:r>
              <a:rPr lang="en-GB" b="0" dirty="0"/>
              <a:t>The choice() method allows us to specify the probability for each value.</a:t>
            </a:r>
          </a:p>
          <a:p>
            <a:r>
              <a:rPr lang="en-GB" b="0" dirty="0"/>
              <a:t>The probability is set by a number between 0 and 1, where 0 means that the value will never occur and 1 means that the value will always occur.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550234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dirty="0"/>
              <a:t>Generate a 1-D array containing 100 values, where each value has to be 3, 5, 7 or 9.</a:t>
            </a:r>
          </a:p>
          <a:p>
            <a:r>
              <a:rPr lang="en-GB" b="0" dirty="0"/>
              <a:t>The probability for the value to be 3 is set to be 0.1</a:t>
            </a:r>
          </a:p>
          <a:p>
            <a:r>
              <a:rPr lang="en-GB" b="0" dirty="0"/>
              <a:t>The probability for the value to be 5 is set to be 0.3</a:t>
            </a:r>
          </a:p>
          <a:p>
            <a:r>
              <a:rPr lang="en-GB" b="0" dirty="0"/>
              <a:t>The probability for the value to be 7 is set to be 0.6</a:t>
            </a:r>
          </a:p>
          <a:p>
            <a:r>
              <a:rPr lang="en-GB" b="0" dirty="0"/>
              <a:t>The probability for the value to be 9 is set to be 0</a:t>
            </a:r>
          </a:p>
          <a:p>
            <a:pPr marL="114300" indent="0">
              <a:buNone/>
            </a:pPr>
            <a:endParaRPr lang="en-GB" b="0" dirty="0" smtClean="0"/>
          </a:p>
          <a:p>
            <a:pPr marL="114300" indent="0">
              <a:buNone/>
            </a:pPr>
            <a:r>
              <a:rPr lang="en-GB" b="0" dirty="0"/>
              <a:t>from </a:t>
            </a:r>
            <a:r>
              <a:rPr lang="en-GB" b="0" dirty="0" err="1"/>
              <a:t>numpy</a:t>
            </a:r>
            <a:r>
              <a:rPr lang="en-GB" b="0" dirty="0"/>
              <a:t> import random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/>
              <a:t>x = </a:t>
            </a:r>
            <a:r>
              <a:rPr lang="en-GB" b="0" dirty="0" err="1"/>
              <a:t>random.choice</a:t>
            </a:r>
            <a:r>
              <a:rPr lang="en-GB" b="0" dirty="0"/>
              <a:t>([3, 5, 7, 9], p=[0.1, 0.3, 0.6, 0.0], size=(100))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/>
              <a:t>print(x)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288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C00000"/>
                </a:solidFill>
              </a:rPr>
              <a:t>Unit-1: INTRODUCTION TO DATA SCIENCE  </a:t>
            </a:r>
            <a:r>
              <a:rPr lang="en-US" dirty="0" smtClean="0">
                <a:solidFill>
                  <a:srgbClr val="C00000"/>
                </a:solidFill>
              </a:rPr>
              <a:t>               	9 </a:t>
            </a:r>
            <a:r>
              <a:rPr lang="en-US" dirty="0">
                <a:solidFill>
                  <a:srgbClr val="C00000"/>
                </a:solidFill>
              </a:rPr>
              <a:t>hours</a:t>
            </a:r>
            <a:endParaRPr lang="en-IN" dirty="0">
              <a:solidFill>
                <a:srgbClr val="C00000"/>
              </a:solidFill>
            </a:endParaRPr>
          </a:p>
          <a:p>
            <a:pPr marL="114300" indent="0" algn="just">
              <a:buNone/>
            </a:pPr>
            <a:r>
              <a:rPr lang="en-US" dirty="0" smtClean="0">
                <a:solidFill>
                  <a:srgbClr val="C00000"/>
                </a:solidFill>
              </a:rPr>
              <a:t>Benefits </a:t>
            </a:r>
            <a:r>
              <a:rPr lang="en-US" dirty="0">
                <a:solidFill>
                  <a:srgbClr val="C00000"/>
                </a:solidFill>
              </a:rPr>
              <a:t>and uses of Data science, Facets of data, The data science </a:t>
            </a:r>
            <a:r>
              <a:rPr lang="en-US" dirty="0" smtClean="0">
                <a:solidFill>
                  <a:srgbClr val="C00000"/>
                </a:solidFill>
              </a:rPr>
              <a:t>process</a:t>
            </a:r>
          </a:p>
          <a:p>
            <a:pPr marL="114300" indent="0" algn="just">
              <a:buNone/>
            </a:pPr>
            <a:endParaRPr lang="en-US" dirty="0"/>
          </a:p>
          <a:p>
            <a:pPr marL="114300" indent="0" algn="just">
              <a:buNone/>
            </a:pPr>
            <a:r>
              <a:rPr lang="en-US" dirty="0" smtClean="0"/>
              <a:t>Introduction </a:t>
            </a:r>
            <a:r>
              <a:rPr lang="en-US" dirty="0"/>
              <a:t>to Python Libraries: </a:t>
            </a:r>
            <a:r>
              <a:rPr lang="en-US" dirty="0" err="1">
                <a:solidFill>
                  <a:srgbClr val="C00000"/>
                </a:solidFill>
              </a:rPr>
              <a:t>Numpy</a:t>
            </a:r>
            <a:r>
              <a:rPr lang="en-US" dirty="0">
                <a:solidFill>
                  <a:srgbClr val="C00000"/>
                </a:solidFill>
              </a:rPr>
              <a:t>, creating array, attributes, </a:t>
            </a:r>
            <a:r>
              <a:rPr lang="en-US" dirty="0" err="1">
                <a:solidFill>
                  <a:srgbClr val="C00000"/>
                </a:solidFill>
              </a:rPr>
              <a:t>Numpy</a:t>
            </a:r>
            <a:r>
              <a:rPr lang="en-US" dirty="0">
                <a:solidFill>
                  <a:srgbClr val="C00000"/>
                </a:solidFill>
              </a:rPr>
              <a:t> Arrays objects</a:t>
            </a:r>
            <a:r>
              <a:rPr lang="en-US" dirty="0" smtClean="0">
                <a:solidFill>
                  <a:srgbClr val="C00000"/>
                </a:solidFill>
              </a:rPr>
              <a:t>: Creating </a:t>
            </a:r>
            <a:r>
              <a:rPr lang="en-US" dirty="0">
                <a:solidFill>
                  <a:srgbClr val="C00000"/>
                </a:solidFill>
              </a:rPr>
              <a:t>Arrays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basic operations (Array Join, split, search, sort), Indexing, Slicing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iterating, copying arrays, </a:t>
            </a:r>
            <a:r>
              <a:rPr lang="en-US" dirty="0"/>
              <a:t>Arrays shape manipulation,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Identity array, eye function, </a:t>
            </a:r>
            <a:r>
              <a:rPr lang="en-US" dirty="0" smtClean="0">
                <a:solidFill>
                  <a:srgbClr val="C00000"/>
                </a:solidFill>
              </a:rPr>
              <a:t>Universal </a:t>
            </a:r>
            <a:r>
              <a:rPr lang="en-US" dirty="0">
                <a:solidFill>
                  <a:srgbClr val="C00000"/>
                </a:solidFill>
              </a:rPr>
              <a:t>function</a:t>
            </a:r>
            <a:r>
              <a:rPr lang="en-US" dirty="0"/>
              <a:t>, Linear algebra 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eigen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values and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eigen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vectors with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Numpy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 Random: Data Distribution, Normal, Exponential, Binomial, </a:t>
            </a:r>
            <a:r>
              <a:rPr lang="en-US" dirty="0" smtClean="0"/>
              <a:t>Poisson, Uniform </a:t>
            </a:r>
            <a:r>
              <a:rPr lang="en-US" dirty="0"/>
              <a:t>and </a:t>
            </a:r>
            <a:r>
              <a:rPr lang="en-US" dirty="0" err="1"/>
              <a:t>ChiSaquare</a:t>
            </a:r>
            <a:r>
              <a:rPr lang="en-US" dirty="0"/>
              <a:t> distributions.</a:t>
            </a:r>
            <a:endParaRPr lang="en-IN" dirty="0"/>
          </a:p>
          <a:p>
            <a:pPr marL="114300" indent="0">
              <a:buNone/>
            </a:pPr>
            <a:endParaRPr lang="en-US" dirty="0" smtClean="0"/>
          </a:p>
          <a:p>
            <a:pPr marL="114300" indent="0" algn="just">
              <a:buNone/>
            </a:pPr>
            <a:r>
              <a:rPr lang="en-US" dirty="0" smtClean="0">
                <a:solidFill>
                  <a:srgbClr val="C00000"/>
                </a:solidFill>
              </a:rPr>
              <a:t>T1</a:t>
            </a:r>
            <a:r>
              <a:rPr lang="en-US" dirty="0">
                <a:solidFill>
                  <a:srgbClr val="C00000"/>
                </a:solidFill>
              </a:rPr>
              <a:t>: Using </a:t>
            </a:r>
            <a:r>
              <a:rPr lang="en-US" dirty="0" err="1">
                <a:solidFill>
                  <a:srgbClr val="C00000"/>
                </a:solidFill>
              </a:rPr>
              <a:t>Numpy</a:t>
            </a:r>
            <a:r>
              <a:rPr lang="en-US" dirty="0">
                <a:solidFill>
                  <a:srgbClr val="C00000"/>
                </a:solidFill>
              </a:rPr>
              <a:t> implement Array Indexing and slicing</a:t>
            </a:r>
            <a:endParaRPr lang="en-IN" dirty="0">
              <a:solidFill>
                <a:srgbClr val="C00000"/>
              </a:solidFill>
            </a:endParaRPr>
          </a:p>
          <a:p>
            <a:pPr marL="114300" indent="0" algn="just">
              <a:buNone/>
            </a:pPr>
            <a:r>
              <a:rPr lang="en-US" dirty="0" smtClean="0">
                <a:solidFill>
                  <a:srgbClr val="C00000"/>
                </a:solidFill>
              </a:rPr>
              <a:t>T2</a:t>
            </a:r>
            <a:r>
              <a:rPr lang="en-US" dirty="0">
                <a:solidFill>
                  <a:srgbClr val="C00000"/>
                </a:solidFill>
              </a:rPr>
              <a:t>: Using </a:t>
            </a:r>
            <a:r>
              <a:rPr lang="en-US" dirty="0" err="1">
                <a:solidFill>
                  <a:srgbClr val="C00000"/>
                </a:solidFill>
              </a:rPr>
              <a:t>Numpy</a:t>
            </a:r>
            <a:r>
              <a:rPr lang="en-US" dirty="0">
                <a:solidFill>
                  <a:srgbClr val="C00000"/>
                </a:solidFill>
              </a:rPr>
              <a:t> implement Array basic operations</a:t>
            </a:r>
            <a:endParaRPr lang="en-IN" dirty="0">
              <a:solidFill>
                <a:srgbClr val="C00000"/>
              </a:solidFill>
            </a:endParaRPr>
          </a:p>
          <a:p>
            <a:pPr marL="114300" indent="0" algn="just">
              <a:buNone/>
            </a:pPr>
            <a:r>
              <a:rPr lang="en-US" dirty="0" smtClean="0">
                <a:solidFill>
                  <a:srgbClr val="C00000"/>
                </a:solidFill>
              </a:rPr>
              <a:t>T3</a:t>
            </a:r>
            <a:r>
              <a:rPr lang="en-US" dirty="0">
                <a:solidFill>
                  <a:srgbClr val="C00000"/>
                </a:solidFill>
              </a:rPr>
              <a:t>: Using </a:t>
            </a:r>
            <a:r>
              <a:rPr lang="en-US" dirty="0" err="1">
                <a:solidFill>
                  <a:srgbClr val="C00000"/>
                </a:solidFill>
              </a:rPr>
              <a:t>Numpy</a:t>
            </a:r>
            <a:r>
              <a:rPr lang="en-US" dirty="0">
                <a:solidFill>
                  <a:srgbClr val="C00000"/>
                </a:solidFill>
              </a:rPr>
              <a:t> implement Linear algebra and Random package</a:t>
            </a:r>
            <a:endParaRPr lang="en-IN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712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the research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Data science is mostly applied in the </a:t>
            </a:r>
            <a:r>
              <a:rPr lang="en-GB" b="0" dirty="0" smtClean="0"/>
              <a:t>context of </a:t>
            </a:r>
            <a:r>
              <a:rPr lang="en-GB" b="0" dirty="0"/>
              <a:t>an organization. </a:t>
            </a:r>
            <a:endParaRPr lang="en-GB" b="0" dirty="0" smtClean="0"/>
          </a:p>
          <a:p>
            <a:pPr lvl="1" algn="just"/>
            <a:r>
              <a:rPr lang="en-IN" dirty="0">
                <a:solidFill>
                  <a:srgbClr val="002060"/>
                </a:solidFill>
              </a:rPr>
              <a:t>A clear research </a:t>
            </a:r>
            <a:r>
              <a:rPr lang="en-IN" dirty="0" smtClean="0">
                <a:solidFill>
                  <a:srgbClr val="002060"/>
                </a:solidFill>
              </a:rPr>
              <a:t>goal</a:t>
            </a:r>
          </a:p>
          <a:p>
            <a:pPr lvl="1" algn="just"/>
            <a:r>
              <a:rPr lang="en-GB" dirty="0" smtClean="0">
                <a:solidFill>
                  <a:srgbClr val="002060"/>
                </a:solidFill>
              </a:rPr>
              <a:t>The </a:t>
            </a:r>
            <a:r>
              <a:rPr lang="en-GB" dirty="0">
                <a:solidFill>
                  <a:srgbClr val="002060"/>
                </a:solidFill>
              </a:rPr>
              <a:t>project mission and context</a:t>
            </a:r>
          </a:p>
          <a:p>
            <a:pPr lvl="1" algn="just"/>
            <a:r>
              <a:rPr lang="en-GB" dirty="0" smtClean="0">
                <a:solidFill>
                  <a:srgbClr val="002060"/>
                </a:solidFill>
              </a:rPr>
              <a:t>How </a:t>
            </a:r>
            <a:r>
              <a:rPr lang="en-GB" dirty="0">
                <a:solidFill>
                  <a:srgbClr val="002060"/>
                </a:solidFill>
              </a:rPr>
              <a:t>you’re going to perform your analysis</a:t>
            </a:r>
          </a:p>
          <a:p>
            <a:pPr lvl="1" algn="just"/>
            <a:r>
              <a:rPr lang="en-GB" dirty="0" smtClean="0">
                <a:solidFill>
                  <a:srgbClr val="002060"/>
                </a:solidFill>
              </a:rPr>
              <a:t>What </a:t>
            </a:r>
            <a:r>
              <a:rPr lang="en-GB" dirty="0">
                <a:solidFill>
                  <a:srgbClr val="002060"/>
                </a:solidFill>
              </a:rPr>
              <a:t>resources you expect to use</a:t>
            </a:r>
          </a:p>
          <a:p>
            <a:pPr lvl="1" algn="just"/>
            <a:r>
              <a:rPr lang="en-GB" dirty="0" smtClean="0">
                <a:solidFill>
                  <a:srgbClr val="002060"/>
                </a:solidFill>
              </a:rPr>
              <a:t>Proof </a:t>
            </a:r>
            <a:r>
              <a:rPr lang="en-GB" dirty="0">
                <a:solidFill>
                  <a:srgbClr val="002060"/>
                </a:solidFill>
              </a:rPr>
              <a:t>that it’s an achievable project, or proof of concepts</a:t>
            </a:r>
          </a:p>
          <a:p>
            <a:pPr lvl="1" algn="just"/>
            <a:r>
              <a:rPr lang="en-GB" dirty="0" smtClean="0">
                <a:solidFill>
                  <a:srgbClr val="002060"/>
                </a:solidFill>
              </a:rPr>
              <a:t>Deliverables </a:t>
            </a:r>
            <a:r>
              <a:rPr lang="en-GB" dirty="0">
                <a:solidFill>
                  <a:srgbClr val="002060"/>
                </a:solidFill>
              </a:rPr>
              <a:t>and a measure of success</a:t>
            </a:r>
          </a:p>
          <a:p>
            <a:pPr lvl="1" algn="just"/>
            <a:r>
              <a:rPr lang="en-IN" dirty="0" smtClean="0">
                <a:solidFill>
                  <a:srgbClr val="002060"/>
                </a:solidFill>
              </a:rPr>
              <a:t>A </a:t>
            </a:r>
            <a:r>
              <a:rPr lang="en-IN" dirty="0">
                <a:solidFill>
                  <a:srgbClr val="002060"/>
                </a:solidFill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244661624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dirty="0"/>
              <a:t>[3 7 5 7 7 7 5 7 3 7 3 7 7 7 7 5 7 5 7 7 7 7 7 5 3 7 5 7 7 7 3 5 3 7 5 7 </a:t>
            </a:r>
            <a:r>
              <a:rPr lang="en-IN" dirty="0" smtClean="0"/>
              <a:t>7 5 </a:t>
            </a:r>
            <a:r>
              <a:rPr lang="en-IN" dirty="0"/>
              <a:t>7 5 7 5 7 7 5 7 7 3 5 3 5 7 7 5 7 7 7 7 5 7 5 3 5 5 7 7 7 3 7 7 7 7 5 </a:t>
            </a:r>
            <a:r>
              <a:rPr lang="en-IN" dirty="0" smtClean="0"/>
              <a:t>7 7 </a:t>
            </a:r>
            <a:r>
              <a:rPr lang="en-IN" dirty="0"/>
              <a:t>5 7 7 7 7 7 7 5 5 3 5 5 7 5 5 7 7 5 3 3 7 7 5 7 7]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73267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dirty="0" smtClean="0"/>
              <a:t>You </a:t>
            </a:r>
            <a:r>
              <a:rPr lang="en-GB" b="0" dirty="0"/>
              <a:t>can return arrays of any shape and size by specifying the shape in the </a:t>
            </a:r>
            <a:r>
              <a:rPr lang="en-GB" dirty="0"/>
              <a:t>size</a:t>
            </a:r>
            <a:r>
              <a:rPr lang="en-GB" b="0" dirty="0"/>
              <a:t> parameter</a:t>
            </a:r>
            <a:r>
              <a:rPr lang="en-GB" b="0" dirty="0" smtClean="0"/>
              <a:t>.</a:t>
            </a:r>
          </a:p>
          <a:p>
            <a:r>
              <a:rPr lang="en-GB" b="0" dirty="0" smtClean="0"/>
              <a:t>Same </a:t>
            </a:r>
            <a:r>
              <a:rPr lang="en-GB" b="0" dirty="0"/>
              <a:t>example as above, but return a 2-D array with 3 rows, each containing 5 values.</a:t>
            </a:r>
          </a:p>
          <a:p>
            <a:pPr marL="114300" indent="0">
              <a:buNone/>
            </a:pPr>
            <a:endParaRPr lang="en-GB" b="0" dirty="0" smtClean="0"/>
          </a:p>
          <a:p>
            <a:pPr marL="114300" indent="0">
              <a:buNone/>
            </a:pPr>
            <a:r>
              <a:rPr lang="en-GB" b="0" dirty="0" smtClean="0"/>
              <a:t>from</a:t>
            </a:r>
            <a:r>
              <a:rPr lang="en-GB" b="0" dirty="0"/>
              <a:t> </a:t>
            </a:r>
            <a:r>
              <a:rPr lang="en-GB" b="0" dirty="0" err="1"/>
              <a:t>numpy</a:t>
            </a:r>
            <a:r>
              <a:rPr lang="en-GB" b="0" dirty="0"/>
              <a:t> import random</a:t>
            </a:r>
            <a:br>
              <a:rPr lang="en-GB" b="0" dirty="0"/>
            </a:br>
            <a:r>
              <a:rPr lang="en-GB" b="0" dirty="0" smtClean="0"/>
              <a:t>x </a:t>
            </a:r>
            <a:r>
              <a:rPr lang="en-GB" b="0" dirty="0"/>
              <a:t>= </a:t>
            </a:r>
            <a:r>
              <a:rPr lang="en-GB" b="0" dirty="0" err="1"/>
              <a:t>random.choice</a:t>
            </a:r>
            <a:r>
              <a:rPr lang="en-GB" b="0" dirty="0"/>
              <a:t>([3, 5, 7, 9], p=[0.1, 0.3, 0.6, 0.0], size=(3, 5))</a:t>
            </a:r>
            <a:br>
              <a:rPr lang="en-GB" b="0" dirty="0"/>
            </a:br>
            <a:r>
              <a:rPr lang="en-GB" b="0" dirty="0" smtClean="0"/>
              <a:t>print(x</a:t>
            </a:r>
            <a:r>
              <a:rPr lang="en-GB" b="0" dirty="0"/>
              <a:t>) </a:t>
            </a:r>
            <a:endParaRPr lang="en-GB" b="0" dirty="0" smtClean="0"/>
          </a:p>
          <a:p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[[</a:t>
            </a:r>
            <a:r>
              <a:rPr lang="en-GB" b="0" dirty="0"/>
              <a:t>7 7 7 7 7]</a:t>
            </a:r>
          </a:p>
          <a:p>
            <a:pPr marL="114300" indent="0">
              <a:buNone/>
            </a:pPr>
            <a:r>
              <a:rPr lang="en-GB" b="0" dirty="0"/>
              <a:t> [5 3 5 7 5]</a:t>
            </a:r>
          </a:p>
          <a:p>
            <a:pPr marL="114300" indent="0">
              <a:buNone/>
            </a:pPr>
            <a:r>
              <a:rPr lang="en-GB" b="0" dirty="0"/>
              <a:t> [5 7 5 7 5]]</a:t>
            </a:r>
            <a:endParaRPr lang="en-GB" b="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35676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Normal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The Normal Distribution is one of the most important distributions.</a:t>
            </a:r>
          </a:p>
          <a:p>
            <a:r>
              <a:rPr lang="en-GB" b="0" dirty="0"/>
              <a:t>It is also called the Gaussian Distribution after the German mathematician </a:t>
            </a:r>
            <a:r>
              <a:rPr lang="en-GB" dirty="0">
                <a:solidFill>
                  <a:srgbClr val="FF0000"/>
                </a:solidFill>
              </a:rPr>
              <a:t>Carl Friedrich Gauss</a:t>
            </a:r>
            <a:r>
              <a:rPr lang="en-GB" b="0" dirty="0"/>
              <a:t>.</a:t>
            </a:r>
          </a:p>
          <a:p>
            <a:r>
              <a:rPr lang="en-GB" b="0" dirty="0"/>
              <a:t>It fits the probability distribution of many events, </a:t>
            </a:r>
            <a:r>
              <a:rPr lang="en-GB" b="0" dirty="0" err="1"/>
              <a:t>eg</a:t>
            </a:r>
            <a:r>
              <a:rPr lang="en-GB" b="0" dirty="0"/>
              <a:t>. IQ Scores, Heartbeat etc.</a:t>
            </a:r>
          </a:p>
          <a:p>
            <a:r>
              <a:rPr lang="en-GB" b="0" dirty="0"/>
              <a:t>Use the </a:t>
            </a:r>
            <a:r>
              <a:rPr lang="en-GB" b="0" dirty="0" err="1"/>
              <a:t>random.normal</a:t>
            </a:r>
            <a:r>
              <a:rPr lang="en-GB" b="0" dirty="0"/>
              <a:t>() method to get a Normal Data Distribution.</a:t>
            </a:r>
          </a:p>
          <a:p>
            <a:r>
              <a:rPr lang="en-GB" b="0" dirty="0"/>
              <a:t>It has three parameters:</a:t>
            </a:r>
          </a:p>
          <a:p>
            <a:pPr lvl="1"/>
            <a:r>
              <a:rPr lang="en-GB" b="0" dirty="0" err="1"/>
              <a:t>loc</a:t>
            </a:r>
            <a:r>
              <a:rPr lang="en-GB" b="0" dirty="0"/>
              <a:t> - (Mean) where the peak of the bell exists.</a:t>
            </a:r>
          </a:p>
          <a:p>
            <a:pPr lvl="1"/>
            <a:r>
              <a:rPr lang="en-GB" b="0" dirty="0"/>
              <a:t>scale - (Standard Deviation) how flat the graph distribution should be.</a:t>
            </a:r>
          </a:p>
          <a:p>
            <a:pPr lvl="1"/>
            <a:r>
              <a:rPr lang="en-GB" b="0" dirty="0"/>
              <a:t>size - The shape of the returned array.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221822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Normal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GB" b="0" dirty="0"/>
              <a:t>from </a:t>
            </a:r>
            <a:r>
              <a:rPr lang="en-GB" b="0" dirty="0" err="1"/>
              <a:t>numpy</a:t>
            </a:r>
            <a:r>
              <a:rPr lang="en-GB" b="0" dirty="0"/>
              <a:t> import random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x = </a:t>
            </a:r>
            <a:r>
              <a:rPr lang="en-GB" b="0" dirty="0" err="1"/>
              <a:t>random.normal</a:t>
            </a:r>
            <a:r>
              <a:rPr lang="en-GB" b="0" dirty="0"/>
              <a:t>(size=(2, 3))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print(x</a:t>
            </a:r>
            <a:r>
              <a:rPr lang="en-GB" b="0" dirty="0" smtClean="0"/>
              <a:t>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</a:t>
            </a:r>
            <a:r>
              <a:rPr lang="en-GB" b="0" dirty="0" smtClean="0"/>
              <a:t>:</a:t>
            </a:r>
          </a:p>
          <a:p>
            <a:pPr marL="114300" indent="0">
              <a:buNone/>
            </a:pPr>
            <a:r>
              <a:rPr lang="en-IN" dirty="0" smtClean="0"/>
              <a:t>Run1:</a:t>
            </a:r>
            <a:endParaRPr lang="en-IN" dirty="0"/>
          </a:p>
          <a:p>
            <a:pPr marL="114300" indent="0">
              <a:buNone/>
            </a:pPr>
            <a:r>
              <a:rPr lang="en-IN" dirty="0" smtClean="0"/>
              <a:t>[[ </a:t>
            </a:r>
            <a:r>
              <a:rPr lang="en-IN" dirty="0"/>
              <a:t>0.15001821 -1.31355388 -1.35020654] [-1.31067087 -0.48537757 -0.02052509</a:t>
            </a:r>
            <a:r>
              <a:rPr lang="en-IN" dirty="0" smtClean="0"/>
              <a:t>]]</a:t>
            </a:r>
          </a:p>
          <a:p>
            <a:pPr marL="114300" indent="0">
              <a:buNone/>
            </a:pPr>
            <a:r>
              <a:rPr lang="en-IN" dirty="0" smtClean="0"/>
              <a:t>Run2:</a:t>
            </a:r>
            <a:endParaRPr lang="en-IN" dirty="0"/>
          </a:p>
          <a:p>
            <a:pPr marL="114300" indent="0">
              <a:buNone/>
            </a:pPr>
            <a:r>
              <a:rPr lang="en-IN" dirty="0"/>
              <a:t>[[-2.0610908 -0.3081812 0.99886608] [ 0.56001902 0.38363428 -0.07954767]]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400863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 indent="0" algn="ctr"/>
            <a:r>
              <a:rPr lang="en-IN" sz="3600" dirty="0"/>
              <a:t>Visualization of Normal Distribution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7620000" cy="506003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b="0" dirty="0"/>
              <a:t>from </a:t>
            </a:r>
            <a:r>
              <a:rPr lang="en-IN" b="0" dirty="0" err="1"/>
              <a:t>numpy</a:t>
            </a:r>
            <a:r>
              <a:rPr lang="en-IN" b="0" dirty="0"/>
              <a:t> import random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import </a:t>
            </a:r>
            <a:r>
              <a:rPr lang="en-IN" b="0" dirty="0" err="1"/>
              <a:t>matplotlib.pyplot</a:t>
            </a:r>
            <a:r>
              <a:rPr lang="en-IN" b="0" dirty="0"/>
              <a:t> as </a:t>
            </a:r>
            <a:r>
              <a:rPr lang="en-IN" b="0" dirty="0" err="1"/>
              <a:t>plt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import </a:t>
            </a:r>
            <a:r>
              <a:rPr lang="en-IN" b="0" dirty="0" err="1"/>
              <a:t>seaborn</a:t>
            </a:r>
            <a:r>
              <a:rPr lang="en-IN" b="0" dirty="0"/>
              <a:t> as </a:t>
            </a:r>
            <a:r>
              <a:rPr lang="en-IN" b="0" dirty="0" err="1"/>
              <a:t>sns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 err="1" smtClean="0"/>
              <a:t>sns.distplot</a:t>
            </a:r>
            <a:r>
              <a:rPr lang="en-IN" b="0" dirty="0" smtClean="0"/>
              <a:t>(</a:t>
            </a:r>
            <a:r>
              <a:rPr lang="en-IN" b="0" dirty="0" err="1" smtClean="0"/>
              <a:t>random.normal</a:t>
            </a:r>
            <a:r>
              <a:rPr lang="en-IN" b="0" dirty="0" smtClean="0"/>
              <a:t>(size=1000</a:t>
            </a:r>
            <a:r>
              <a:rPr lang="en-IN" b="0" dirty="0"/>
              <a:t>), </a:t>
            </a:r>
            <a:r>
              <a:rPr lang="en-IN" b="0" dirty="0" err="1"/>
              <a:t>hist</a:t>
            </a:r>
            <a:r>
              <a:rPr lang="en-IN" b="0" dirty="0"/>
              <a:t>=False)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 err="1" smtClean="0"/>
              <a:t>plt.show</a:t>
            </a:r>
            <a:r>
              <a:rPr lang="en-IN" b="0" dirty="0"/>
              <a:t>()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68960"/>
            <a:ext cx="4968552" cy="369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72223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Exponential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Exponential distribution is used for describing time till next event e.g. failure/success etc.</a:t>
            </a:r>
          </a:p>
          <a:p>
            <a:r>
              <a:rPr lang="en-GB" b="0" dirty="0"/>
              <a:t>It has two parameters:</a:t>
            </a:r>
          </a:p>
          <a:p>
            <a:pPr lvl="1"/>
            <a:r>
              <a:rPr lang="en-GB" b="0" dirty="0"/>
              <a:t>scale - inverse of rate ( see lam in </a:t>
            </a:r>
            <a:r>
              <a:rPr lang="en-GB" b="0" dirty="0" err="1"/>
              <a:t>poisson</a:t>
            </a:r>
            <a:r>
              <a:rPr lang="en-GB" b="0" dirty="0"/>
              <a:t> distribution ) defaults to 1.0.</a:t>
            </a:r>
          </a:p>
          <a:p>
            <a:pPr lvl="1"/>
            <a:r>
              <a:rPr lang="en-GB" b="0" dirty="0"/>
              <a:t>size - The shape of the returned array.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501749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Exponential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14300" indent="0" fontAlgn="base">
              <a:buNone/>
            </a:pPr>
            <a:r>
              <a:rPr lang="en-IN" dirty="0"/>
              <a:t>Time Between Customers</a:t>
            </a:r>
          </a:p>
          <a:p>
            <a:pPr fontAlgn="base"/>
            <a:r>
              <a:rPr lang="en-GB" b="0" dirty="0"/>
              <a:t>The number of minutes between customers who enter a certain shop can be </a:t>
            </a:r>
            <a:r>
              <a:rPr lang="en-GB" b="0" dirty="0" err="1"/>
              <a:t>modeled</a:t>
            </a:r>
            <a:r>
              <a:rPr lang="en-GB" b="0" dirty="0"/>
              <a:t> by the exponential distribution.</a:t>
            </a:r>
          </a:p>
          <a:p>
            <a:pPr fontAlgn="base"/>
            <a:r>
              <a:rPr lang="en-GB" b="0" dirty="0"/>
              <a:t>For example, suppose a new customer enters a shop every two minutes, on average. After a customer arrives, find the probability that a new customer arrives in less than one minute.</a:t>
            </a:r>
          </a:p>
          <a:p>
            <a:pPr marL="114300" indent="0" fontAlgn="base">
              <a:buNone/>
            </a:pPr>
            <a:endParaRPr lang="en-GB" b="0" dirty="0" smtClean="0"/>
          </a:p>
          <a:p>
            <a:pPr marL="114300" indent="0" fontAlgn="base">
              <a:buNone/>
            </a:pPr>
            <a:r>
              <a:rPr lang="en-GB" b="0" dirty="0" smtClean="0"/>
              <a:t>To </a:t>
            </a:r>
            <a:r>
              <a:rPr lang="en-GB" b="0" dirty="0"/>
              <a:t>solve this, we can start by knowing that the average time between customers is two minutes. Thus, the rate can be calculated as:</a:t>
            </a:r>
          </a:p>
          <a:p>
            <a:pPr lvl="1" fontAlgn="base"/>
            <a:r>
              <a:rPr lang="en-GB" b="0" dirty="0"/>
              <a:t>λ = 1/μ</a:t>
            </a:r>
          </a:p>
          <a:p>
            <a:pPr lvl="1" fontAlgn="base"/>
            <a:r>
              <a:rPr lang="en-GB" b="0" dirty="0"/>
              <a:t>λ = 1/2</a:t>
            </a:r>
          </a:p>
          <a:p>
            <a:pPr lvl="1" fontAlgn="base"/>
            <a:r>
              <a:rPr lang="en-GB" b="0" dirty="0"/>
              <a:t>λ = 0.5</a:t>
            </a:r>
          </a:p>
          <a:p>
            <a:pPr fontAlgn="base"/>
            <a:r>
              <a:rPr lang="en-GB" b="0" dirty="0"/>
              <a:t>We can plug in λ = 0.5 and x = 1 to the formula for the CDF:</a:t>
            </a:r>
          </a:p>
          <a:p>
            <a:pPr lvl="1" fontAlgn="base"/>
            <a:r>
              <a:rPr lang="en-GB" b="0" dirty="0"/>
              <a:t>P(X ≤ x) = 1 – e</a:t>
            </a:r>
            <a:r>
              <a:rPr lang="en-GB" b="0" baseline="30000" dirty="0"/>
              <a:t>-</a:t>
            </a:r>
            <a:r>
              <a:rPr lang="en-GB" b="0" baseline="30000" dirty="0" err="1"/>
              <a:t>λx</a:t>
            </a:r>
            <a:endParaRPr lang="en-GB" b="0" dirty="0"/>
          </a:p>
          <a:p>
            <a:pPr lvl="1" fontAlgn="base"/>
            <a:r>
              <a:rPr lang="en-GB" b="0" dirty="0"/>
              <a:t>P(X ≤ 1) = 1 – e</a:t>
            </a:r>
            <a:r>
              <a:rPr lang="en-GB" b="0" baseline="30000" dirty="0"/>
              <a:t>-0.5(1)</a:t>
            </a:r>
            <a:endParaRPr lang="en-GB" b="0" dirty="0"/>
          </a:p>
          <a:p>
            <a:pPr lvl="1" fontAlgn="base"/>
            <a:r>
              <a:rPr lang="en-GB" b="0" dirty="0"/>
              <a:t>P(X ≤ 1) = </a:t>
            </a:r>
            <a:r>
              <a:rPr lang="en-GB" b="0" dirty="0" smtClean="0"/>
              <a:t>0.3935</a:t>
            </a:r>
          </a:p>
          <a:p>
            <a:pPr marL="114300" indent="0" fontAlgn="base">
              <a:buNone/>
            </a:pPr>
            <a:r>
              <a:rPr lang="en-GB" dirty="0" smtClean="0"/>
              <a:t>The </a:t>
            </a:r>
            <a:r>
              <a:rPr lang="en-GB" dirty="0"/>
              <a:t>probability that we’ll have to wait less than one minute for the next customer to arrive is 0.3935.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61407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Exponential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Draw out a sample for exponential distribution with 2.0 scale with 2x3 size:</a:t>
            </a:r>
          </a:p>
          <a:p>
            <a:pPr marL="114300" indent="0">
              <a:buNone/>
            </a:pPr>
            <a:endParaRPr lang="en-GB" b="0" dirty="0" smtClean="0"/>
          </a:p>
          <a:p>
            <a:pPr marL="114300" indent="0">
              <a:buNone/>
            </a:pPr>
            <a:r>
              <a:rPr lang="en-GB" b="0" dirty="0" smtClean="0"/>
              <a:t>from</a:t>
            </a:r>
            <a:r>
              <a:rPr lang="en-GB" b="0" dirty="0"/>
              <a:t> </a:t>
            </a:r>
            <a:r>
              <a:rPr lang="en-GB" b="0" dirty="0" err="1"/>
              <a:t>numpy</a:t>
            </a:r>
            <a:r>
              <a:rPr lang="en-GB" b="0" dirty="0"/>
              <a:t> import random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>x = </a:t>
            </a:r>
            <a:r>
              <a:rPr lang="en-GB" b="0" dirty="0" err="1"/>
              <a:t>random.exponential</a:t>
            </a:r>
            <a:r>
              <a:rPr lang="en-GB" b="0" dirty="0"/>
              <a:t>(scale=2, size=(2, 3))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>print(x)</a:t>
            </a:r>
          </a:p>
          <a:p>
            <a:pPr marL="114300" indent="0">
              <a:buNone/>
            </a:pPr>
            <a:endParaRPr lang="en-GB" dirty="0" smtClean="0"/>
          </a:p>
          <a:p>
            <a:pPr marL="114300" indent="0">
              <a:buNone/>
            </a:pPr>
            <a:r>
              <a:rPr lang="en-GB" dirty="0" smtClean="0"/>
              <a:t>Output:</a:t>
            </a:r>
            <a:r>
              <a:rPr lang="en-IN" dirty="0"/>
              <a:t>[[0.16401759 5.71219287 1.20149124] [2.51527074 2.13596927 1.04229153]]</a:t>
            </a:r>
          </a:p>
        </p:txBody>
      </p:sp>
    </p:spTree>
    <p:extLst>
      <p:ext uri="{BB962C8B-B14F-4D97-AF65-F5344CB8AC3E}">
        <p14:creationId xmlns:p14="http://schemas.microsoft.com/office/powerpoint/2010/main" val="182465902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Binomial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A </a:t>
            </a:r>
            <a:r>
              <a:rPr lang="en-GB" dirty="0"/>
              <a:t>binomial distribution</a:t>
            </a:r>
            <a:r>
              <a:rPr lang="en-GB" b="0" dirty="0"/>
              <a:t> can be thought of as simply the probability of a </a:t>
            </a:r>
            <a:r>
              <a:rPr lang="en-GB" dirty="0"/>
              <a:t>SUCCESS or FAILURE </a:t>
            </a:r>
            <a:r>
              <a:rPr lang="en-GB" b="0" dirty="0"/>
              <a:t>outcome in an experiment or survey that is repeated multiple times. </a:t>
            </a:r>
            <a:endParaRPr lang="en-GB" b="0" dirty="0" smtClean="0"/>
          </a:p>
          <a:p>
            <a:r>
              <a:rPr lang="en-GB" b="0" dirty="0" smtClean="0"/>
              <a:t>The </a:t>
            </a:r>
            <a:r>
              <a:rPr lang="en-GB" b="0" dirty="0"/>
              <a:t>binomial is a type of distribution that has </a:t>
            </a:r>
            <a:r>
              <a:rPr lang="en-GB" dirty="0"/>
              <a:t>two possible outcomes</a:t>
            </a:r>
            <a:r>
              <a:rPr lang="en-GB" b="0" dirty="0"/>
              <a:t> (the prefix “</a:t>
            </a:r>
            <a:r>
              <a:rPr lang="en-GB" b="0" dirty="0">
                <a:hlinkClick r:id="rId2"/>
              </a:rPr>
              <a:t>bi</a:t>
            </a:r>
            <a:r>
              <a:rPr lang="en-GB" b="0" dirty="0"/>
              <a:t>” means two, or twice). </a:t>
            </a:r>
            <a:endParaRPr lang="en-GB" b="0" dirty="0" smtClean="0"/>
          </a:p>
          <a:p>
            <a:pPr lvl="1"/>
            <a:r>
              <a:rPr lang="en-GB" b="0" dirty="0" smtClean="0"/>
              <a:t>For </a:t>
            </a:r>
            <a:r>
              <a:rPr lang="en-GB" b="0" dirty="0"/>
              <a:t>example, a coin toss has only two possible outcomes: </a:t>
            </a:r>
            <a:r>
              <a:rPr lang="en-GB" dirty="0"/>
              <a:t>heads or tails </a:t>
            </a:r>
            <a:r>
              <a:rPr lang="en-GB" b="0" dirty="0"/>
              <a:t>and taking a test could have two possible outcomes: </a:t>
            </a:r>
            <a:r>
              <a:rPr lang="en-GB" dirty="0"/>
              <a:t>pass or fail</a:t>
            </a:r>
            <a:r>
              <a:rPr lang="en-GB" b="0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957141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Binomial </a:t>
            </a:r>
            <a:r>
              <a:rPr lang="en-IN" dirty="0" smtClean="0"/>
              <a:t>Distribution</a:t>
            </a:r>
            <a:endParaRPr lang="en-IN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6776981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716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Retrieving data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088241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05380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For example, let’s suppose you wanted to know the probability of getting a 1 on a die roll. if you were to roll a die 20 times, the probability of rolling a one on any throw is 1/6. Roll twenty times and you have a binomial distribution of (n=20, p=1/6). SUCCESS would be “roll a one” and FAILURE would be “roll anything else.” </a:t>
            </a:r>
            <a:endParaRPr lang="en-GB" b="0" dirty="0" smtClean="0"/>
          </a:p>
          <a:p>
            <a:r>
              <a:rPr lang="en-GB" b="0" dirty="0" smtClean="0"/>
              <a:t>If </a:t>
            </a:r>
            <a:r>
              <a:rPr lang="en-GB" b="0" dirty="0"/>
              <a:t>the outcome in question was the probability of the die landing on an even number, the binomial distribution would then become (n=20, p=1/2). That’s because your probability of throwing an even number is one half.</a:t>
            </a:r>
          </a:p>
          <a:p>
            <a:r>
              <a:rPr lang="en-GB" b="0" dirty="0"/>
              <a:t/>
            </a:r>
            <a:br>
              <a:rPr lang="en-GB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62259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Binomial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Binomial Distribution is a </a:t>
            </a:r>
            <a:r>
              <a:rPr lang="en-GB" b="0" i="1" dirty="0"/>
              <a:t>Discrete Distribution</a:t>
            </a:r>
            <a:r>
              <a:rPr lang="en-GB" b="0" dirty="0"/>
              <a:t>.</a:t>
            </a:r>
          </a:p>
          <a:p>
            <a:r>
              <a:rPr lang="en-GB" b="0" dirty="0"/>
              <a:t>It describes the outcome of binary scenarios, e.g. toss of a coin, it will either be head or tails.</a:t>
            </a:r>
          </a:p>
          <a:p>
            <a:r>
              <a:rPr lang="en-GB" b="0" dirty="0"/>
              <a:t>It has three parameters:</a:t>
            </a:r>
          </a:p>
          <a:p>
            <a:pPr lvl="1"/>
            <a:r>
              <a:rPr lang="en-GB" b="0" dirty="0"/>
              <a:t>n - number of trials.</a:t>
            </a:r>
          </a:p>
          <a:p>
            <a:pPr lvl="1"/>
            <a:r>
              <a:rPr lang="en-GB" b="0" dirty="0"/>
              <a:t>p - probability of </a:t>
            </a:r>
            <a:r>
              <a:rPr lang="en-GB" b="0" dirty="0" err="1"/>
              <a:t>occurence</a:t>
            </a:r>
            <a:r>
              <a:rPr lang="en-GB" b="0" dirty="0"/>
              <a:t> of each trial (e.g. for toss of a coin 0.5 each).</a:t>
            </a:r>
          </a:p>
          <a:p>
            <a:pPr lvl="1"/>
            <a:r>
              <a:rPr lang="en-GB" b="0" dirty="0"/>
              <a:t>size - The shape of the returned array.</a:t>
            </a:r>
          </a:p>
          <a:p>
            <a:r>
              <a:rPr lang="en-GB" dirty="0"/>
              <a:t>Discrete </a:t>
            </a:r>
            <a:r>
              <a:rPr lang="en-GB" dirty="0" err="1"/>
              <a:t>Distribution:</a:t>
            </a:r>
            <a:r>
              <a:rPr lang="en-GB" b="0" dirty="0" err="1"/>
              <a:t>The</a:t>
            </a:r>
            <a:r>
              <a:rPr lang="en-GB" b="0" dirty="0"/>
              <a:t> distribution is defined at separate set of events, e.g. a coin toss's result is discrete as it can be only head or tails whereas height of people is continuous as it can be 170, 170.1, 170.11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44707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Binomial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Given 10 trials for coin toss generate 10 data points:</a:t>
            </a:r>
          </a:p>
          <a:p>
            <a:pPr marL="114300" indent="0">
              <a:buNone/>
            </a:pPr>
            <a:endParaRPr lang="en-GB" b="0" dirty="0" smtClean="0"/>
          </a:p>
          <a:p>
            <a:pPr marL="114300" indent="0">
              <a:buNone/>
            </a:pPr>
            <a:r>
              <a:rPr lang="en-GB" b="0" dirty="0" smtClean="0"/>
              <a:t>from</a:t>
            </a:r>
            <a:r>
              <a:rPr lang="en-GB" b="0" dirty="0"/>
              <a:t> </a:t>
            </a:r>
            <a:r>
              <a:rPr lang="en-GB" b="0" dirty="0" err="1"/>
              <a:t>numpy</a:t>
            </a:r>
            <a:r>
              <a:rPr lang="en-GB" b="0" dirty="0"/>
              <a:t> import random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>x = </a:t>
            </a:r>
            <a:r>
              <a:rPr lang="en-GB" b="0" dirty="0" err="1"/>
              <a:t>random.binomial</a:t>
            </a:r>
            <a:r>
              <a:rPr lang="en-GB" b="0" dirty="0"/>
              <a:t>(n=10, p=0.5, size=10)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>print(x)</a:t>
            </a:r>
          </a:p>
          <a:p>
            <a:pPr marL="114300" indent="0">
              <a:buNone/>
            </a:pPr>
            <a:endParaRPr lang="en-GB" dirty="0" smtClean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r>
              <a:rPr lang="en-GB" dirty="0" smtClean="0"/>
              <a:t>Output:</a:t>
            </a:r>
            <a:r>
              <a:rPr lang="en-IN" dirty="0"/>
              <a:t>[5 7 6 5 4 7 5 4 6 5</a:t>
            </a:r>
            <a:r>
              <a:rPr lang="en-IN" dirty="0" smtClean="0"/>
              <a:t>]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dirty="0"/>
              <a:t>[5 3 6 4 3 3 3 5 5 5]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722255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smtClean="0"/>
              <a:t/>
            </a:r>
            <a:br>
              <a:rPr lang="en-IN" sz="3600" dirty="0" smtClean="0"/>
            </a:br>
            <a:r>
              <a:rPr lang="en-IN" sz="3200" dirty="0" smtClean="0"/>
              <a:t>Visualization </a:t>
            </a:r>
            <a:r>
              <a:rPr lang="en-IN" sz="3200" dirty="0"/>
              <a:t>of Binomial Distribution</a:t>
            </a:r>
            <a:r>
              <a:rPr lang="en-IN" sz="3600" dirty="0"/>
              <a:t/>
            </a:r>
            <a:br>
              <a:rPr lang="en-IN" sz="3600" dirty="0"/>
            </a:b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0" dirty="0"/>
              <a:t>from </a:t>
            </a:r>
            <a:r>
              <a:rPr lang="en-IN" b="0" dirty="0" err="1"/>
              <a:t>numpy</a:t>
            </a:r>
            <a:r>
              <a:rPr lang="en-IN" b="0" dirty="0"/>
              <a:t> import random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import </a:t>
            </a:r>
            <a:r>
              <a:rPr lang="en-IN" b="0" dirty="0" err="1"/>
              <a:t>matplotlib.pyplot</a:t>
            </a:r>
            <a:r>
              <a:rPr lang="en-IN" b="0" dirty="0"/>
              <a:t> as </a:t>
            </a:r>
            <a:r>
              <a:rPr lang="en-IN" b="0" dirty="0" err="1"/>
              <a:t>plt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import </a:t>
            </a:r>
            <a:r>
              <a:rPr lang="en-IN" b="0" dirty="0" err="1"/>
              <a:t>seaborn</a:t>
            </a:r>
            <a:r>
              <a:rPr lang="en-IN" b="0" dirty="0"/>
              <a:t> as </a:t>
            </a:r>
            <a:r>
              <a:rPr lang="en-IN" b="0" dirty="0" err="1"/>
              <a:t>sns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 err="1" smtClean="0"/>
              <a:t>sns.distplot</a:t>
            </a:r>
            <a:r>
              <a:rPr lang="en-IN" b="0" dirty="0" smtClean="0"/>
              <a:t>(</a:t>
            </a:r>
            <a:r>
              <a:rPr lang="en-IN" b="0" dirty="0" err="1" smtClean="0"/>
              <a:t>random.binomial</a:t>
            </a:r>
            <a:r>
              <a:rPr lang="en-IN" b="0" dirty="0" smtClean="0"/>
              <a:t>(n=10</a:t>
            </a:r>
            <a:r>
              <a:rPr lang="en-IN" b="0" dirty="0"/>
              <a:t>, p=0.5, size=1000), </a:t>
            </a:r>
            <a:r>
              <a:rPr lang="en-IN" b="0" dirty="0" err="1"/>
              <a:t>hist</a:t>
            </a:r>
            <a:r>
              <a:rPr lang="en-IN" b="0" dirty="0"/>
              <a:t>=True, </a:t>
            </a:r>
            <a:r>
              <a:rPr lang="en-IN" b="0" dirty="0" err="1"/>
              <a:t>kde</a:t>
            </a:r>
            <a:r>
              <a:rPr lang="en-IN" b="0" dirty="0"/>
              <a:t>=False</a:t>
            </a:r>
            <a:r>
              <a:rPr lang="en-IN" b="0" dirty="0" smtClean="0"/>
              <a:t>)</a:t>
            </a:r>
            <a:r>
              <a:rPr lang="en-IN" dirty="0"/>
              <a:t/>
            </a:r>
            <a:br>
              <a:rPr lang="en-IN" dirty="0"/>
            </a:br>
            <a:r>
              <a:rPr lang="en-IN" b="0" dirty="0" err="1"/>
              <a:t>plt.show</a:t>
            </a:r>
            <a:r>
              <a:rPr lang="en-IN" b="0" dirty="0"/>
              <a:t>()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75982"/>
            <a:ext cx="4655840" cy="346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4509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Poisson Distribution is a </a:t>
            </a:r>
            <a:r>
              <a:rPr lang="en-GB" b="0" i="1" dirty="0"/>
              <a:t>Discrete Distribution</a:t>
            </a:r>
            <a:r>
              <a:rPr lang="en-GB" b="0" dirty="0"/>
              <a:t>.</a:t>
            </a:r>
          </a:p>
          <a:p>
            <a:r>
              <a:rPr lang="en-GB" b="0" dirty="0"/>
              <a:t>It estimates how many times an event can happen in a specified time. e.g. If someone eats twice a day what is probability he will eat thrice?</a:t>
            </a:r>
          </a:p>
          <a:p>
            <a:endParaRPr lang="en-GB" b="0" dirty="0" smtClean="0"/>
          </a:p>
          <a:p>
            <a:r>
              <a:rPr lang="en-GB" b="0" dirty="0" smtClean="0"/>
              <a:t>It </a:t>
            </a:r>
            <a:r>
              <a:rPr lang="en-GB" b="0" dirty="0"/>
              <a:t>has two parameters:</a:t>
            </a:r>
          </a:p>
          <a:p>
            <a:pPr lvl="1"/>
            <a:r>
              <a:rPr lang="en-GB" b="0" dirty="0"/>
              <a:t>lam - rate or known number of </a:t>
            </a:r>
            <a:r>
              <a:rPr lang="en-GB" b="0" dirty="0" err="1"/>
              <a:t>occurences</a:t>
            </a:r>
            <a:r>
              <a:rPr lang="en-GB" b="0" dirty="0"/>
              <a:t> e.g. 2 for above problem.</a:t>
            </a:r>
          </a:p>
          <a:p>
            <a:pPr lvl="1"/>
            <a:r>
              <a:rPr lang="en-GB" b="0" dirty="0"/>
              <a:t>size - The shape of the returned array.</a:t>
            </a:r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185390"/>
            <a:ext cx="6408711" cy="3333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47347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Poisson Distribution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2648"/>
            <a:ext cx="7620000" cy="419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75443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9" y="1552575"/>
            <a:ext cx="7439424" cy="5044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404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416824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36918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43902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62642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56997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5497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Retrieving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Data can be stored in many forms, ranging from simple text files to tables in a database.</a:t>
            </a:r>
          </a:p>
          <a:p>
            <a:r>
              <a:rPr lang="en-GB" b="0" dirty="0"/>
              <a:t>The objective now is acquiring all the data you need</a:t>
            </a:r>
            <a:r>
              <a:rPr lang="en-GB" b="0" dirty="0" smtClean="0"/>
              <a:t>.</a:t>
            </a:r>
          </a:p>
          <a:p>
            <a:endParaRPr lang="en-GB" b="0" dirty="0"/>
          </a:p>
          <a:p>
            <a:r>
              <a:rPr lang="en-GB" i="1" dirty="0"/>
              <a:t>Start with data stored within the </a:t>
            </a:r>
            <a:r>
              <a:rPr lang="en-GB" i="1" dirty="0" smtClean="0"/>
              <a:t>company</a:t>
            </a:r>
          </a:p>
          <a:p>
            <a:pPr lvl="1"/>
            <a:r>
              <a:rPr lang="en-GB" i="1" dirty="0" smtClean="0">
                <a:solidFill>
                  <a:srgbClr val="002060"/>
                </a:solidFill>
              </a:rPr>
              <a:t>Databases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i="1" dirty="0">
                <a:solidFill>
                  <a:srgbClr val="002060"/>
                </a:solidFill>
              </a:rPr>
              <a:t>D</a:t>
            </a:r>
            <a:r>
              <a:rPr lang="en-GB" i="1" dirty="0" smtClean="0">
                <a:solidFill>
                  <a:srgbClr val="002060"/>
                </a:solidFill>
              </a:rPr>
              <a:t>ata marts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i="1" dirty="0">
                <a:solidFill>
                  <a:srgbClr val="002060"/>
                </a:solidFill>
              </a:rPr>
              <a:t>D</a:t>
            </a:r>
            <a:r>
              <a:rPr lang="en-GB" i="1" dirty="0" smtClean="0">
                <a:solidFill>
                  <a:srgbClr val="002060"/>
                </a:solidFill>
              </a:rPr>
              <a:t>ata warehouses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i="1" dirty="0" smtClean="0">
                <a:solidFill>
                  <a:srgbClr val="002060"/>
                </a:solidFill>
              </a:rPr>
              <a:t>Data </a:t>
            </a:r>
            <a:r>
              <a:rPr lang="en-GB" i="1" dirty="0">
                <a:solidFill>
                  <a:srgbClr val="002060"/>
                </a:solidFill>
              </a:rPr>
              <a:t>lakes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1167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6009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7385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5819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33318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4676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2508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737235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539913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" y="1556792"/>
            <a:ext cx="7358880" cy="44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0788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54083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9670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27710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338885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6830"/>
            <a:ext cx="7773584" cy="5036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55218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Poisson Distribution is a </a:t>
            </a:r>
            <a:r>
              <a:rPr lang="en-GB" b="0" i="1" dirty="0"/>
              <a:t>Discrete Distribution</a:t>
            </a:r>
            <a:r>
              <a:rPr lang="en-GB" b="0" dirty="0"/>
              <a:t>.</a:t>
            </a:r>
          </a:p>
          <a:p>
            <a:r>
              <a:rPr lang="en-GB" b="0" dirty="0"/>
              <a:t>It estimates how many times an event can happen in a specified time. e.g. If someone eats twice a day what is probability he will eat thrice?</a:t>
            </a:r>
          </a:p>
          <a:p>
            <a:endParaRPr lang="en-GB" b="0" dirty="0" smtClean="0"/>
          </a:p>
          <a:p>
            <a:r>
              <a:rPr lang="en-GB" b="0" dirty="0" smtClean="0"/>
              <a:t>It </a:t>
            </a:r>
            <a:r>
              <a:rPr lang="en-GB" b="0" dirty="0"/>
              <a:t>has two parameters:</a:t>
            </a:r>
          </a:p>
          <a:p>
            <a:pPr lvl="1"/>
            <a:r>
              <a:rPr lang="en-GB" b="0" dirty="0"/>
              <a:t>lam - rate or known number of </a:t>
            </a:r>
            <a:r>
              <a:rPr lang="en-GB" b="0" dirty="0" err="1"/>
              <a:t>occurences</a:t>
            </a:r>
            <a:r>
              <a:rPr lang="en-GB" b="0" dirty="0"/>
              <a:t> e.g. 2 for above problem.</a:t>
            </a:r>
          </a:p>
          <a:p>
            <a:pPr lvl="1"/>
            <a:r>
              <a:rPr lang="en-GB" b="0" dirty="0"/>
              <a:t>size - The shape of the returned array.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36434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Poisson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Generate a random 1x10 distribution for </a:t>
            </a:r>
            <a:r>
              <a:rPr lang="en-GB" b="0" dirty="0" err="1"/>
              <a:t>occurence</a:t>
            </a:r>
            <a:r>
              <a:rPr lang="en-GB" b="0" dirty="0"/>
              <a:t> 2:</a:t>
            </a:r>
          </a:p>
          <a:p>
            <a:pPr marL="114300" indent="0">
              <a:buNone/>
            </a:pPr>
            <a:endParaRPr lang="en-GB" b="0" dirty="0" smtClean="0"/>
          </a:p>
          <a:p>
            <a:pPr marL="114300" indent="0">
              <a:buNone/>
            </a:pPr>
            <a:r>
              <a:rPr lang="en-GB" b="0" dirty="0" smtClean="0"/>
              <a:t>from</a:t>
            </a:r>
            <a:r>
              <a:rPr lang="en-GB" b="0" dirty="0"/>
              <a:t> </a:t>
            </a:r>
            <a:r>
              <a:rPr lang="en-GB" b="0" dirty="0" err="1"/>
              <a:t>numpy</a:t>
            </a:r>
            <a:r>
              <a:rPr lang="en-GB" b="0" dirty="0"/>
              <a:t> import random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>x = </a:t>
            </a:r>
            <a:r>
              <a:rPr lang="en-GB" b="0" dirty="0" err="1"/>
              <a:t>random.poisson</a:t>
            </a:r>
            <a:r>
              <a:rPr lang="en-GB" b="0" dirty="0"/>
              <a:t>(lam=2, size=10)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>print(x)</a:t>
            </a:r>
          </a:p>
        </p:txBody>
      </p:sp>
    </p:spTree>
    <p:extLst>
      <p:ext uri="{BB962C8B-B14F-4D97-AF65-F5344CB8AC3E}">
        <p14:creationId xmlns:p14="http://schemas.microsoft.com/office/powerpoint/2010/main" val="3818547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Lakes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dirty="0" smtClean="0"/>
              <a:t>A </a:t>
            </a:r>
            <a:r>
              <a:rPr lang="en-GB" b="0" dirty="0"/>
              <a:t>data lake is a centralized storage repository that holds a massive amount of structured and unstructured data. </a:t>
            </a:r>
            <a:endParaRPr lang="en-GB" b="0" dirty="0" smtClean="0"/>
          </a:p>
          <a:p>
            <a:r>
              <a:rPr lang="en-GB" b="0" dirty="0" smtClean="0"/>
              <a:t>According </a:t>
            </a:r>
            <a:r>
              <a:rPr lang="en-GB" b="0" dirty="0"/>
              <a:t>to </a:t>
            </a:r>
            <a:r>
              <a:rPr lang="en-GB" b="0" dirty="0">
                <a:hlinkClick r:id="rId2"/>
              </a:rPr>
              <a:t>Gartner</a:t>
            </a:r>
            <a:r>
              <a:rPr lang="en-GB" b="0" dirty="0"/>
              <a:t>, “it is a collection of storage instances of various data assets additional to the originating data sources.”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70807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Uniform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Used to describe probability where every event has equal chances of </a:t>
            </a:r>
            <a:r>
              <a:rPr lang="en-GB" b="0" dirty="0" smtClean="0"/>
              <a:t>occurring.</a:t>
            </a:r>
            <a:endParaRPr lang="en-GB" b="0" dirty="0" smtClean="0"/>
          </a:p>
          <a:p>
            <a:r>
              <a:rPr lang="en-GB" b="0" dirty="0" smtClean="0"/>
              <a:t>E.g</a:t>
            </a:r>
            <a:r>
              <a:rPr lang="en-GB" b="0" dirty="0"/>
              <a:t>. Generation of random numbers.</a:t>
            </a:r>
          </a:p>
          <a:p>
            <a:endParaRPr lang="en-GB" b="0" dirty="0" smtClean="0"/>
          </a:p>
          <a:p>
            <a:r>
              <a:rPr lang="en-GB" b="0" dirty="0" smtClean="0"/>
              <a:t>It </a:t>
            </a:r>
            <a:r>
              <a:rPr lang="en-GB" b="0" dirty="0"/>
              <a:t>has three parameters:</a:t>
            </a:r>
          </a:p>
          <a:p>
            <a:pPr lvl="1"/>
            <a:r>
              <a:rPr lang="en-GB" b="0" dirty="0"/>
              <a:t>a - lower bound - default 0 .0.</a:t>
            </a:r>
          </a:p>
          <a:p>
            <a:pPr lvl="1"/>
            <a:r>
              <a:rPr lang="en-GB" b="0" dirty="0"/>
              <a:t>b - upper bound - default 1.0.</a:t>
            </a:r>
          </a:p>
          <a:p>
            <a:pPr lvl="1"/>
            <a:r>
              <a:rPr lang="en-GB" b="0" dirty="0"/>
              <a:t>size - The shape of the returned array.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83817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Uniform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Create a 2x3 uniform distribution sample:</a:t>
            </a:r>
          </a:p>
          <a:p>
            <a:pPr marL="114300" indent="0">
              <a:buNone/>
            </a:pPr>
            <a:endParaRPr lang="en-GB" b="0" dirty="0" smtClean="0"/>
          </a:p>
          <a:p>
            <a:pPr marL="114300" indent="0">
              <a:buNone/>
            </a:pPr>
            <a:r>
              <a:rPr lang="en-GB" b="0" dirty="0" smtClean="0"/>
              <a:t>from</a:t>
            </a:r>
            <a:r>
              <a:rPr lang="en-GB" b="0" dirty="0"/>
              <a:t> </a:t>
            </a:r>
            <a:r>
              <a:rPr lang="en-GB" b="0" dirty="0" err="1"/>
              <a:t>numpy</a:t>
            </a:r>
            <a:r>
              <a:rPr lang="en-GB" b="0" dirty="0"/>
              <a:t> import random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>x = </a:t>
            </a:r>
            <a:r>
              <a:rPr lang="en-GB" b="0" dirty="0" err="1"/>
              <a:t>random.uniform</a:t>
            </a:r>
            <a:r>
              <a:rPr lang="en-GB" b="0" dirty="0"/>
              <a:t>(size=(2, 3))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>print(x)</a:t>
            </a:r>
          </a:p>
          <a:p>
            <a:pPr marL="114300" indent="0">
              <a:buNone/>
            </a:pPr>
            <a:endParaRPr lang="en-GB" dirty="0" smtClean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r>
              <a:rPr lang="en-GB" dirty="0" smtClean="0"/>
              <a:t>Output:</a:t>
            </a:r>
            <a:r>
              <a:rPr lang="en-IN" dirty="0"/>
              <a:t>[[0.21295952 0.57512648 0.39384297] [0.7543237 0.80233051 0.53264002]]</a:t>
            </a:r>
          </a:p>
        </p:txBody>
      </p:sp>
    </p:spTree>
    <p:extLst>
      <p:ext uri="{BB962C8B-B14F-4D97-AF65-F5344CB8AC3E}">
        <p14:creationId xmlns:p14="http://schemas.microsoft.com/office/powerpoint/2010/main" val="262192020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Chi Square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Chi Square distribution is used as a basis to verify the hypothesis.</a:t>
            </a:r>
          </a:p>
          <a:p>
            <a:r>
              <a:rPr lang="en-GB" b="0" dirty="0"/>
              <a:t>It has two parameters:</a:t>
            </a:r>
          </a:p>
          <a:p>
            <a:pPr lvl="1"/>
            <a:r>
              <a:rPr lang="en-GB" b="0" dirty="0" err="1"/>
              <a:t>df</a:t>
            </a:r>
            <a:r>
              <a:rPr lang="en-GB" b="0" dirty="0"/>
              <a:t> - (degree of freedom).</a:t>
            </a:r>
          </a:p>
          <a:p>
            <a:pPr lvl="1"/>
            <a:r>
              <a:rPr lang="en-GB" b="0" dirty="0"/>
              <a:t>size - The shape of the returned array.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145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Chi Square </a:t>
            </a:r>
            <a:r>
              <a:rPr lang="en-IN" dirty="0" smtClean="0"/>
              <a:t>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Draw out a sample for chi squared distribution with degree of freedom 2 with size 2x3:</a:t>
            </a:r>
          </a:p>
          <a:p>
            <a:endParaRPr lang="en-GB" b="0" dirty="0" smtClean="0"/>
          </a:p>
          <a:p>
            <a:pPr marL="114300" indent="0">
              <a:buNone/>
            </a:pPr>
            <a:r>
              <a:rPr lang="en-GB" b="0" dirty="0" smtClean="0"/>
              <a:t>from</a:t>
            </a:r>
            <a:r>
              <a:rPr lang="en-GB" b="0" dirty="0"/>
              <a:t> </a:t>
            </a:r>
            <a:r>
              <a:rPr lang="en-GB" b="0" dirty="0" err="1"/>
              <a:t>numpy</a:t>
            </a:r>
            <a:r>
              <a:rPr lang="en-GB" b="0" dirty="0"/>
              <a:t> import random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/>
              <a:t>x = </a:t>
            </a:r>
            <a:r>
              <a:rPr lang="en-GB" b="0" dirty="0" err="1"/>
              <a:t>random.chisquare</a:t>
            </a:r>
            <a:r>
              <a:rPr lang="en-GB" b="0" dirty="0"/>
              <a:t>(</a:t>
            </a:r>
            <a:r>
              <a:rPr lang="en-GB" b="0" dirty="0" err="1"/>
              <a:t>df</a:t>
            </a:r>
            <a:r>
              <a:rPr lang="en-GB" b="0" dirty="0"/>
              <a:t>=2, size=(2, 3))</a:t>
            </a:r>
            <a:br>
              <a:rPr lang="en-GB" b="0" dirty="0"/>
            </a:br>
            <a:r>
              <a:rPr lang="en-GB" b="0" dirty="0"/>
              <a:t/>
            </a:r>
            <a:br>
              <a:rPr lang="en-GB" b="0" dirty="0"/>
            </a:br>
            <a:r>
              <a:rPr lang="en-GB" b="0" dirty="0" smtClean="0"/>
              <a:t>print(x)</a:t>
            </a:r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Output:</a:t>
            </a:r>
            <a:r>
              <a:rPr lang="en-IN" dirty="0"/>
              <a:t>[[0.01738909 9.73650152 0.87953635] [0.14366152 0.98102103 2.72668685]]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37568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warehouse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Data warehousing is about the collection of data from varied sources for meaningful business insights. </a:t>
            </a:r>
            <a:endParaRPr lang="en-GB" b="0" dirty="0" smtClean="0"/>
          </a:p>
          <a:p>
            <a:r>
              <a:rPr lang="en-GB" b="0" dirty="0" smtClean="0"/>
              <a:t>An </a:t>
            </a:r>
            <a:r>
              <a:rPr lang="en-GB" b="0" dirty="0"/>
              <a:t>electronic storage of a massive amount of information, it is a blend of technologies that enable the strategic use of data!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842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Mart</a:t>
            </a:r>
            <a:endParaRPr lang="en-IN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2409825"/>
            <a:ext cx="5133975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708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DWH </a:t>
            </a:r>
            <a:r>
              <a:rPr lang="en-GB" dirty="0" err="1" smtClean="0"/>
              <a:t>vs</a:t>
            </a:r>
            <a:r>
              <a:rPr lang="en-GB" dirty="0" smtClean="0"/>
              <a:t> DM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0" dirty="0"/>
              <a:t>Data Warehouse is a </a:t>
            </a:r>
            <a:r>
              <a:rPr lang="en-GB" dirty="0">
                <a:solidFill>
                  <a:srgbClr val="0066FF"/>
                </a:solidFill>
              </a:rPr>
              <a:t>large repository of data </a:t>
            </a:r>
            <a:r>
              <a:rPr lang="en-GB" b="0" dirty="0"/>
              <a:t>collected from different sources whereas Data Mart is only subtype of a data warehouse.</a:t>
            </a:r>
          </a:p>
          <a:p>
            <a:r>
              <a:rPr lang="en-GB" b="0" dirty="0"/>
              <a:t>Data Warehouse is focused on </a:t>
            </a:r>
            <a:r>
              <a:rPr lang="en-GB" dirty="0">
                <a:solidFill>
                  <a:srgbClr val="0066FF"/>
                </a:solidFill>
              </a:rPr>
              <a:t>all departments </a:t>
            </a:r>
            <a:r>
              <a:rPr lang="en-GB" b="0" dirty="0"/>
              <a:t>in an organization whereas Data Mart focuses on a </a:t>
            </a:r>
            <a:r>
              <a:rPr lang="en-GB" dirty="0">
                <a:solidFill>
                  <a:srgbClr val="0066FF"/>
                </a:solidFill>
              </a:rPr>
              <a:t>specific group</a:t>
            </a:r>
            <a:r>
              <a:rPr lang="en-GB" b="0" dirty="0"/>
              <a:t>.</a:t>
            </a:r>
          </a:p>
          <a:p>
            <a:r>
              <a:rPr lang="en-GB" b="0" dirty="0"/>
              <a:t>Data Warehouse designing process is </a:t>
            </a:r>
            <a:r>
              <a:rPr lang="en-GB" dirty="0">
                <a:solidFill>
                  <a:srgbClr val="0066FF"/>
                </a:solidFill>
              </a:rPr>
              <a:t>complicated</a:t>
            </a:r>
            <a:r>
              <a:rPr lang="en-GB" b="0" dirty="0"/>
              <a:t> whereas the Data Mart process is </a:t>
            </a:r>
            <a:r>
              <a:rPr lang="en-GB" dirty="0">
                <a:solidFill>
                  <a:srgbClr val="0066FF"/>
                </a:solidFill>
              </a:rPr>
              <a:t>easy </a:t>
            </a:r>
            <a:r>
              <a:rPr lang="en-GB" b="0" dirty="0"/>
              <a:t>to design.</a:t>
            </a:r>
          </a:p>
          <a:p>
            <a:r>
              <a:rPr lang="en-GB" b="0" dirty="0"/>
              <a:t>Data Warehouse takes a </a:t>
            </a:r>
            <a:r>
              <a:rPr lang="en-GB" dirty="0">
                <a:solidFill>
                  <a:srgbClr val="0066FF"/>
                </a:solidFill>
              </a:rPr>
              <a:t>long time </a:t>
            </a:r>
            <a:r>
              <a:rPr lang="en-GB" b="0" dirty="0"/>
              <a:t>for data handling whereas Data Mart takes a </a:t>
            </a:r>
            <a:r>
              <a:rPr lang="en-GB" dirty="0">
                <a:solidFill>
                  <a:srgbClr val="0066FF"/>
                </a:solidFill>
              </a:rPr>
              <a:t>short time </a:t>
            </a:r>
            <a:r>
              <a:rPr lang="en-GB" b="0" dirty="0"/>
              <a:t>for data handling.</a:t>
            </a:r>
          </a:p>
          <a:p>
            <a:r>
              <a:rPr lang="en-GB" b="0" dirty="0"/>
              <a:t>Comparing Data Warehouse </a:t>
            </a:r>
            <a:r>
              <a:rPr lang="en-GB" b="0" dirty="0" err="1"/>
              <a:t>vs</a:t>
            </a:r>
            <a:r>
              <a:rPr lang="en-GB" b="0" dirty="0"/>
              <a:t> Data Mart, Data Warehouse size range is </a:t>
            </a:r>
            <a:r>
              <a:rPr lang="en-GB" dirty="0">
                <a:solidFill>
                  <a:srgbClr val="0066FF"/>
                </a:solidFill>
              </a:rPr>
              <a:t>100 GB to 1 TB+ </a:t>
            </a:r>
            <a:r>
              <a:rPr lang="en-GB" b="0" dirty="0"/>
              <a:t>whereas Data Mart size is less than </a:t>
            </a:r>
            <a:r>
              <a:rPr lang="en-GB" dirty="0">
                <a:solidFill>
                  <a:srgbClr val="0066FF"/>
                </a:solidFill>
              </a:rPr>
              <a:t>100 GB.</a:t>
            </a:r>
          </a:p>
          <a:p>
            <a:r>
              <a:rPr lang="en-GB" b="0" dirty="0"/>
              <a:t>When we differentiate Data Warehouse and Data Mart, Data Warehouse implementation process takes </a:t>
            </a:r>
            <a:r>
              <a:rPr lang="en-GB" dirty="0">
                <a:solidFill>
                  <a:srgbClr val="0066FF"/>
                </a:solidFill>
              </a:rPr>
              <a:t>1 month to 1 year </a:t>
            </a:r>
            <a:r>
              <a:rPr lang="en-GB" b="0" dirty="0"/>
              <a:t>whereas Data Mart takes a </a:t>
            </a:r>
            <a:r>
              <a:rPr lang="en-GB" dirty="0">
                <a:solidFill>
                  <a:srgbClr val="0066FF"/>
                </a:solidFill>
              </a:rPr>
              <a:t>few months </a:t>
            </a:r>
            <a:r>
              <a:rPr lang="en-GB" b="0" dirty="0"/>
              <a:t>to complete the implementation process.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241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DWH </a:t>
            </a:r>
            <a:r>
              <a:rPr lang="en-GB" dirty="0" err="1" smtClean="0"/>
              <a:t>vs</a:t>
            </a:r>
            <a:r>
              <a:rPr lang="en-GB" dirty="0" smtClean="0"/>
              <a:t> DL</a:t>
            </a:r>
            <a:endParaRPr lang="en-IN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887" y="1340768"/>
            <a:ext cx="8608319" cy="556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0422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43" y="260648"/>
            <a:ext cx="8569218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210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Lakes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Data lakes are a fairly new concept and experts have predicted that it might cause the death of data warehouses and data marts.</a:t>
            </a:r>
          </a:p>
          <a:p>
            <a:r>
              <a:rPr lang="en-GB" b="0" dirty="0"/>
              <a:t>Although with the increase of unstructured data, data lakes will become quite popular. But you will probably prefer keeping your structured data in a data warehouse.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07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Big Data </a:t>
            </a:r>
            <a:r>
              <a:rPr lang="en-GB" dirty="0" err="1" smtClean="0"/>
              <a:t>vs</a:t>
            </a:r>
            <a:r>
              <a:rPr lang="en-GB" dirty="0" smtClean="0"/>
              <a:t> Data Science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1" dirty="0"/>
              <a:t>Big data </a:t>
            </a:r>
            <a:r>
              <a:rPr lang="en-GB" b="0" dirty="0"/>
              <a:t>is a blanket term for any collection of data sets so large or complex that </a:t>
            </a:r>
            <a:r>
              <a:rPr lang="en-GB" b="0" dirty="0" smtClean="0"/>
              <a:t>it becomes </a:t>
            </a:r>
            <a:r>
              <a:rPr lang="en-GB" b="0" dirty="0"/>
              <a:t>difficult to process them using traditional data management </a:t>
            </a:r>
            <a:r>
              <a:rPr lang="en-GB" b="0" dirty="0" smtClean="0"/>
              <a:t>techniques such </a:t>
            </a:r>
            <a:r>
              <a:rPr lang="en-GB" b="0" dirty="0"/>
              <a:t>as, for example, the RDBMS (relational database management systems</a:t>
            </a:r>
            <a:r>
              <a:rPr lang="en-GB" b="0" dirty="0" smtClean="0"/>
              <a:t>).</a:t>
            </a:r>
          </a:p>
          <a:p>
            <a:endParaRPr lang="en-GB" b="0" dirty="0"/>
          </a:p>
          <a:p>
            <a:r>
              <a:rPr lang="en-IN" b="0" i="1" dirty="0"/>
              <a:t>Data science </a:t>
            </a:r>
            <a:r>
              <a:rPr lang="en-IN" b="0" dirty="0"/>
              <a:t>involves </a:t>
            </a:r>
            <a:r>
              <a:rPr lang="en-IN" b="0" dirty="0" smtClean="0"/>
              <a:t>using </a:t>
            </a:r>
            <a:r>
              <a:rPr lang="en-GB" b="0" dirty="0" smtClean="0"/>
              <a:t>methods </a:t>
            </a:r>
            <a:r>
              <a:rPr lang="en-GB" b="0" dirty="0"/>
              <a:t>to </a:t>
            </a:r>
            <a:r>
              <a:rPr lang="en-GB" b="0" dirty="0" err="1"/>
              <a:t>analyze</a:t>
            </a:r>
            <a:r>
              <a:rPr lang="en-GB" b="0" dirty="0"/>
              <a:t> massive amounts of data and extract the knowledge it contains.</a:t>
            </a:r>
          </a:p>
          <a:p>
            <a:endParaRPr lang="en-GB" b="0" dirty="0" smtClean="0"/>
          </a:p>
          <a:p>
            <a:pPr marL="114300" indent="0">
              <a:buNone/>
            </a:pPr>
            <a:endParaRPr lang="en-GB" b="0" dirty="0"/>
          </a:p>
          <a:p>
            <a:pPr marL="114300" indent="0">
              <a:buNone/>
            </a:pPr>
            <a:r>
              <a:rPr lang="en-GB" b="0" dirty="0" smtClean="0"/>
              <a:t>You </a:t>
            </a:r>
            <a:r>
              <a:rPr lang="en-GB" b="0" dirty="0"/>
              <a:t>can think of the relationship between big data and data science as being </a:t>
            </a:r>
            <a:r>
              <a:rPr lang="en-GB" b="0" dirty="0" smtClean="0"/>
              <a:t>like the </a:t>
            </a:r>
            <a:r>
              <a:rPr lang="en-GB" b="0" dirty="0"/>
              <a:t>relationship between crude oil and an oil refinery.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710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Providers</a:t>
            </a:r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916832"/>
            <a:ext cx="716829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612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Cleansing, integration and transformation</a:t>
            </a:r>
            <a:endParaRPr lang="en-IN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600200"/>
            <a:ext cx="550545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225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Cleansing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Data cleansing is a </a:t>
            </a:r>
            <a:r>
              <a:rPr lang="en-GB" dirty="0" smtClean="0"/>
              <a:t>sub process </a:t>
            </a:r>
            <a:r>
              <a:rPr lang="en-GB" dirty="0"/>
              <a:t>of the data science process that focuses on </a:t>
            </a:r>
            <a:r>
              <a:rPr lang="en-GB" dirty="0" smtClean="0">
                <a:solidFill>
                  <a:srgbClr val="0066FF"/>
                </a:solidFill>
              </a:rPr>
              <a:t>removing errors </a:t>
            </a:r>
            <a:r>
              <a:rPr lang="en-GB" dirty="0">
                <a:solidFill>
                  <a:srgbClr val="0066FF"/>
                </a:solidFill>
              </a:rPr>
              <a:t>in your data </a:t>
            </a:r>
            <a:r>
              <a:rPr lang="en-GB" dirty="0"/>
              <a:t>so your data becomes a </a:t>
            </a:r>
            <a:r>
              <a:rPr lang="en-GB" dirty="0">
                <a:solidFill>
                  <a:srgbClr val="0066FF"/>
                </a:solidFill>
              </a:rPr>
              <a:t>true and consistent </a:t>
            </a:r>
            <a:r>
              <a:rPr lang="en-GB" dirty="0" smtClean="0">
                <a:solidFill>
                  <a:srgbClr val="0066FF"/>
                </a:solidFill>
              </a:rPr>
              <a:t> </a:t>
            </a:r>
            <a:r>
              <a:rPr lang="en-GB" dirty="0" smtClean="0"/>
              <a:t>representation </a:t>
            </a:r>
            <a:r>
              <a:rPr lang="en-GB" dirty="0"/>
              <a:t>of </a:t>
            </a:r>
            <a:r>
              <a:rPr lang="en-GB" dirty="0" smtClean="0"/>
              <a:t>the </a:t>
            </a:r>
            <a:r>
              <a:rPr lang="en-IN" dirty="0" smtClean="0"/>
              <a:t>processes </a:t>
            </a:r>
            <a:r>
              <a:rPr lang="en-IN" dirty="0"/>
              <a:t>it originates from</a:t>
            </a:r>
            <a:r>
              <a:rPr lang="en-IN" dirty="0" smtClean="0"/>
              <a:t>.</a:t>
            </a:r>
          </a:p>
          <a:p>
            <a:pPr algn="just"/>
            <a:r>
              <a:rPr lang="en-GB" dirty="0" smtClean="0"/>
              <a:t>True and consistent representation</a:t>
            </a:r>
          </a:p>
          <a:p>
            <a:pPr lvl="1" algn="just"/>
            <a:r>
              <a:rPr lang="en-IN" b="0" i="1" dirty="0"/>
              <a:t>interpretation </a:t>
            </a:r>
            <a:r>
              <a:rPr lang="en-IN" b="0" i="1" dirty="0" smtClean="0"/>
              <a:t>error</a:t>
            </a:r>
            <a:endParaRPr lang="en-IN" b="0" dirty="0"/>
          </a:p>
          <a:p>
            <a:pPr lvl="1" algn="just"/>
            <a:r>
              <a:rPr lang="en-GB" b="0" i="1" dirty="0" smtClean="0"/>
              <a:t>inconsistencies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589828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Outliers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55" y="1700808"/>
            <a:ext cx="8178461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028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Entry Errors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Data collection and data entry are error-prone processes. </a:t>
            </a:r>
            <a:endParaRPr lang="en-GB" b="0" dirty="0" smtClean="0"/>
          </a:p>
          <a:p>
            <a:r>
              <a:rPr lang="en-GB" b="0" dirty="0" smtClean="0"/>
              <a:t>They </a:t>
            </a:r>
            <a:r>
              <a:rPr lang="en-GB" b="0" dirty="0"/>
              <a:t>often require </a:t>
            </a:r>
            <a:r>
              <a:rPr lang="en-GB" b="0" dirty="0" smtClean="0"/>
              <a:t>human intervention</a:t>
            </a:r>
            <a:r>
              <a:rPr lang="en-GB" b="0" dirty="0"/>
              <a:t>, and because humans are only human, they make </a:t>
            </a:r>
            <a:r>
              <a:rPr lang="en-GB" dirty="0">
                <a:solidFill>
                  <a:srgbClr val="0066FF"/>
                </a:solidFill>
              </a:rPr>
              <a:t>typos or lose their </a:t>
            </a:r>
            <a:r>
              <a:rPr lang="en-GB" dirty="0" smtClean="0">
                <a:solidFill>
                  <a:srgbClr val="0066FF"/>
                </a:solidFill>
              </a:rPr>
              <a:t>concentration for </a:t>
            </a:r>
            <a:r>
              <a:rPr lang="en-GB" dirty="0">
                <a:solidFill>
                  <a:srgbClr val="0066FF"/>
                </a:solidFill>
              </a:rPr>
              <a:t>a second</a:t>
            </a:r>
            <a:r>
              <a:rPr lang="en-GB" b="0" dirty="0"/>
              <a:t> and introduce an error into the chain. But data collected </a:t>
            </a:r>
            <a:r>
              <a:rPr lang="en-GB" b="0" dirty="0" smtClean="0"/>
              <a:t>by machines </a:t>
            </a:r>
            <a:r>
              <a:rPr lang="en-GB" b="0" dirty="0"/>
              <a:t>or computers isn’t free from errors either. </a:t>
            </a:r>
            <a:endParaRPr lang="en-GB" b="0" dirty="0" smtClean="0"/>
          </a:p>
          <a:p>
            <a:r>
              <a:rPr lang="en-GB" b="0" dirty="0" smtClean="0"/>
              <a:t>Errors </a:t>
            </a:r>
            <a:r>
              <a:rPr lang="en-GB" b="0" dirty="0"/>
              <a:t>can arise from </a:t>
            </a:r>
            <a:r>
              <a:rPr lang="en-GB" dirty="0" smtClean="0">
                <a:solidFill>
                  <a:srgbClr val="0066FF"/>
                </a:solidFill>
              </a:rPr>
              <a:t>human</a:t>
            </a:r>
            <a:r>
              <a:rPr lang="en-GB" b="0" dirty="0" smtClean="0"/>
              <a:t> sloppiness</a:t>
            </a:r>
            <a:r>
              <a:rPr lang="en-GB" b="0" dirty="0"/>
              <a:t>, whereas others are due to </a:t>
            </a:r>
            <a:r>
              <a:rPr lang="en-GB" dirty="0">
                <a:solidFill>
                  <a:srgbClr val="0066FF"/>
                </a:solidFill>
              </a:rPr>
              <a:t>machine or hardware </a:t>
            </a:r>
            <a:r>
              <a:rPr lang="en-GB" b="0" dirty="0"/>
              <a:t>failure.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5128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Entry Errors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5573208" cy="3213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852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Redundant Whitespaces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Whitespaces tend to be hard to detect but cause errors like other redundant </a:t>
            </a:r>
            <a:r>
              <a:rPr lang="en-GB" b="0" dirty="0" smtClean="0"/>
              <a:t>characters </a:t>
            </a:r>
            <a:r>
              <a:rPr lang="en-IN" b="0" dirty="0" smtClean="0"/>
              <a:t>would.</a:t>
            </a:r>
          </a:p>
          <a:p>
            <a:r>
              <a:rPr lang="en-GB" b="0" dirty="0"/>
              <a:t>Capital letter mismatches are common.</a:t>
            </a:r>
          </a:p>
          <a:p>
            <a:r>
              <a:rPr lang="en-GB" b="0" dirty="0"/>
              <a:t>Most programming languages make a distinction between “Brazil” and “brazil</a:t>
            </a:r>
            <a:r>
              <a:rPr lang="en-GB" b="0" dirty="0" smtClean="0"/>
              <a:t>”. In </a:t>
            </a:r>
            <a:r>
              <a:rPr lang="en-GB" b="0" dirty="0"/>
              <a:t>this case you can solve the problem by applying a function that </a:t>
            </a:r>
            <a:r>
              <a:rPr lang="en-GB" b="0" dirty="0" smtClean="0"/>
              <a:t>returns both </a:t>
            </a:r>
            <a:r>
              <a:rPr lang="en-GB" b="0" dirty="0"/>
              <a:t>strings in lowercase, such as .lower() in Python. “</a:t>
            </a:r>
            <a:r>
              <a:rPr lang="en-GB" b="0" dirty="0" err="1"/>
              <a:t>Brazil”.lower</a:t>
            </a:r>
            <a:r>
              <a:rPr lang="en-GB" b="0" dirty="0"/>
              <a:t>() </a:t>
            </a:r>
            <a:r>
              <a:rPr lang="en-GB" b="0" dirty="0" smtClean="0"/>
              <a:t>== “</a:t>
            </a:r>
            <a:r>
              <a:rPr lang="en-GB" b="0" dirty="0" err="1"/>
              <a:t>brazil”.lower</a:t>
            </a:r>
            <a:r>
              <a:rPr lang="en-GB" b="0" dirty="0"/>
              <a:t>() should result in true.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1440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Impossible values and Sanity checks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Sanity checks are another valuable type of data check</a:t>
            </a:r>
            <a:r>
              <a:rPr lang="en-GB" b="0" dirty="0" smtClean="0"/>
              <a:t>.</a:t>
            </a:r>
          </a:p>
          <a:p>
            <a:r>
              <a:rPr lang="en-GB" b="0" dirty="0"/>
              <a:t>Sanity checks can be directly </a:t>
            </a:r>
            <a:r>
              <a:rPr lang="en-GB" b="0" dirty="0" smtClean="0"/>
              <a:t>expressed </a:t>
            </a:r>
            <a:r>
              <a:rPr lang="en-IN" b="0" dirty="0" smtClean="0"/>
              <a:t>with </a:t>
            </a:r>
            <a:r>
              <a:rPr lang="en-IN" b="0" dirty="0"/>
              <a:t>rules:</a:t>
            </a:r>
          </a:p>
          <a:p>
            <a:pPr marL="114300" indent="0">
              <a:buNone/>
            </a:pPr>
            <a:r>
              <a:rPr lang="en-IN" b="0" dirty="0" smtClean="0"/>
              <a:t>	check </a:t>
            </a:r>
            <a:r>
              <a:rPr lang="en-IN" b="0" dirty="0"/>
              <a:t>= 0 &lt;= age &lt;= 120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775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An outlier is an observation that seems to be distant from other observations or, </a:t>
            </a:r>
            <a:r>
              <a:rPr lang="en-GB" b="0" dirty="0" smtClean="0"/>
              <a:t>more specifically</a:t>
            </a:r>
            <a:r>
              <a:rPr lang="en-GB" b="0" dirty="0"/>
              <a:t>, one observation that follows a different logic or generative process </a:t>
            </a:r>
            <a:r>
              <a:rPr lang="en-GB" b="0" dirty="0" smtClean="0"/>
              <a:t>than </a:t>
            </a:r>
            <a:r>
              <a:rPr lang="en-IN" b="0" dirty="0" smtClean="0"/>
              <a:t>the </a:t>
            </a:r>
            <a:r>
              <a:rPr lang="en-IN" b="0" dirty="0"/>
              <a:t>other observations</a:t>
            </a:r>
            <a:r>
              <a:rPr lang="en-IN" b="0" dirty="0" smtClean="0"/>
              <a:t>.</a:t>
            </a:r>
          </a:p>
          <a:p>
            <a:r>
              <a:rPr lang="en-GB" b="0" dirty="0" smtClean="0"/>
              <a:t>Find outliers </a:t>
            </a:r>
            <a:r>
              <a:rPr lang="en-GB" b="0" dirty="0" smtClean="0">
                <a:sym typeface="Wingdings" pitchFamily="2" charset="2"/>
              </a:rPr>
              <a:t> Use a plot or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9381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Outliers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7177"/>
            <a:ext cx="8040171" cy="564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23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Characteristics of Big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1" dirty="0" smtClean="0"/>
              <a:t>Volume</a:t>
            </a:r>
            <a:r>
              <a:rPr lang="en-GB" b="0" dirty="0" smtClean="0"/>
              <a:t>—How much data is there?</a:t>
            </a:r>
          </a:p>
          <a:p>
            <a:r>
              <a:rPr lang="en-GB" b="0" i="1" dirty="0" smtClean="0"/>
              <a:t>Variety</a:t>
            </a:r>
            <a:r>
              <a:rPr lang="en-GB" b="0" dirty="0" smtClean="0"/>
              <a:t>—How </a:t>
            </a:r>
            <a:r>
              <a:rPr lang="en-GB" b="0" dirty="0"/>
              <a:t>diverse are different types of </a:t>
            </a:r>
            <a:r>
              <a:rPr lang="en-GB" b="0" dirty="0" smtClean="0"/>
              <a:t>data?</a:t>
            </a:r>
          </a:p>
          <a:p>
            <a:r>
              <a:rPr lang="en-GB" b="0" i="1" dirty="0" smtClean="0"/>
              <a:t>Velocity</a:t>
            </a:r>
            <a:r>
              <a:rPr lang="en-GB" b="0" dirty="0" smtClean="0"/>
              <a:t>—At </a:t>
            </a:r>
            <a:r>
              <a:rPr lang="en-GB" b="0" dirty="0"/>
              <a:t>what speed is new data generated?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Handle missing data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7" y="1412776"/>
            <a:ext cx="7517000" cy="51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483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Deviations from a code book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b="0" dirty="0"/>
              <a:t>A code book is a </a:t>
            </a:r>
            <a:r>
              <a:rPr lang="en-GB" dirty="0">
                <a:solidFill>
                  <a:srgbClr val="0066FF"/>
                </a:solidFill>
              </a:rPr>
              <a:t>description of your data</a:t>
            </a:r>
            <a:r>
              <a:rPr lang="en-GB" b="0" dirty="0" smtClean="0"/>
              <a:t>, a </a:t>
            </a:r>
            <a:r>
              <a:rPr lang="en-GB" b="0" dirty="0"/>
              <a:t>form of metadata. </a:t>
            </a:r>
            <a:endParaRPr lang="en-GB" b="0" dirty="0" smtClean="0"/>
          </a:p>
          <a:p>
            <a:pPr algn="just"/>
            <a:r>
              <a:rPr lang="en-GB" b="0" dirty="0" smtClean="0"/>
              <a:t>It </a:t>
            </a:r>
            <a:r>
              <a:rPr lang="en-GB" b="0" dirty="0"/>
              <a:t>contains things such as the number of variables per observation</a:t>
            </a:r>
            <a:r>
              <a:rPr lang="en-GB" b="0" dirty="0" smtClean="0"/>
              <a:t>, the </a:t>
            </a:r>
            <a:r>
              <a:rPr lang="en-GB" b="0" dirty="0"/>
              <a:t>number of observations, and what each encoding within a variable means</a:t>
            </a:r>
            <a:r>
              <a:rPr lang="en-GB" b="0" dirty="0" smtClean="0"/>
              <a:t>.(</a:t>
            </a:r>
            <a:r>
              <a:rPr lang="en-GB" b="0" dirty="0"/>
              <a:t>For instance “0” equals “negative”, “5” stands for “very positive”.)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516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Combining data from different data sources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Joining </a:t>
            </a:r>
            <a:r>
              <a:rPr lang="en-GB" dirty="0">
                <a:sym typeface="Wingdings" pitchFamily="2" charset="2"/>
              </a:rPr>
              <a:t></a:t>
            </a:r>
            <a:r>
              <a:rPr lang="en-GB" dirty="0" smtClean="0"/>
              <a:t> </a:t>
            </a:r>
            <a:r>
              <a:rPr lang="en-GB" b="0" dirty="0" smtClean="0"/>
              <a:t>enriching </a:t>
            </a:r>
            <a:r>
              <a:rPr lang="en-GB" b="0" dirty="0"/>
              <a:t>an observation from one table with </a:t>
            </a:r>
            <a:r>
              <a:rPr lang="en-GB" b="0" dirty="0" smtClean="0"/>
              <a:t>information </a:t>
            </a:r>
            <a:r>
              <a:rPr lang="en-IN" b="0" dirty="0" smtClean="0"/>
              <a:t>from </a:t>
            </a:r>
            <a:r>
              <a:rPr lang="en-IN" b="0" dirty="0"/>
              <a:t>another table</a:t>
            </a:r>
            <a:endParaRPr lang="en-GB" dirty="0" smtClean="0"/>
          </a:p>
          <a:p>
            <a:r>
              <a:rPr lang="en-GB" dirty="0" smtClean="0"/>
              <a:t>Appending or Stacking </a:t>
            </a:r>
            <a:r>
              <a:rPr lang="en-GB" dirty="0" smtClean="0">
                <a:sym typeface="Wingdings" pitchFamily="2" charset="2"/>
              </a:rPr>
              <a:t></a:t>
            </a:r>
            <a:r>
              <a:rPr lang="en-IN" b="0" dirty="0"/>
              <a:t>adding the </a:t>
            </a:r>
            <a:r>
              <a:rPr lang="en-IN" b="0" dirty="0" smtClean="0"/>
              <a:t>observations </a:t>
            </a:r>
            <a:r>
              <a:rPr lang="en-GB" b="0" dirty="0" smtClean="0"/>
              <a:t>of </a:t>
            </a:r>
            <a:r>
              <a:rPr lang="en-GB" b="0" dirty="0"/>
              <a:t>one table to those of another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460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Joining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7825680" cy="5060032"/>
          </a:xfrm>
        </p:spPr>
        <p:txBody>
          <a:bodyPr/>
          <a:lstStyle/>
          <a:p>
            <a:r>
              <a:rPr lang="en-GB" dirty="0" smtClean="0"/>
              <a:t>Joining </a:t>
            </a:r>
            <a:r>
              <a:rPr lang="en-GB" dirty="0" smtClean="0">
                <a:sym typeface="Wingdings" pitchFamily="2" charset="2"/>
              </a:rPr>
              <a:t> focus on </a:t>
            </a:r>
            <a:r>
              <a:rPr lang="en-GB" dirty="0" smtClean="0">
                <a:solidFill>
                  <a:srgbClr val="0066FF"/>
                </a:solidFill>
                <a:sym typeface="Wingdings" pitchFamily="2" charset="2"/>
              </a:rPr>
              <a:t>enriching a single observation</a:t>
            </a:r>
          </a:p>
          <a:p>
            <a:r>
              <a:rPr lang="en-GB" b="0" dirty="0"/>
              <a:t>To join tables, you use variables that represent the same object in both tables, </a:t>
            </a:r>
            <a:r>
              <a:rPr lang="en-GB" b="0" dirty="0" smtClean="0"/>
              <a:t>such as </a:t>
            </a:r>
            <a:r>
              <a:rPr lang="en-GB" b="0" dirty="0"/>
              <a:t>a date, a country name, or a Social Security number. These common fields </a:t>
            </a:r>
            <a:r>
              <a:rPr lang="en-GB" b="0" dirty="0" smtClean="0"/>
              <a:t>are </a:t>
            </a:r>
            <a:r>
              <a:rPr lang="en-IN" b="0" dirty="0" smtClean="0"/>
              <a:t>known </a:t>
            </a:r>
            <a:r>
              <a:rPr lang="en-IN" b="0" dirty="0"/>
              <a:t>as keys</a:t>
            </a:r>
            <a:r>
              <a:rPr lang="en-IN" b="0" dirty="0" smtClean="0"/>
              <a:t>.</a:t>
            </a:r>
          </a:p>
          <a:p>
            <a:r>
              <a:rPr lang="en-GB" b="0" dirty="0"/>
              <a:t>When these keys also uniquely define the records in the table </a:t>
            </a:r>
            <a:r>
              <a:rPr lang="en-GB" b="0" dirty="0" smtClean="0"/>
              <a:t>they are called </a:t>
            </a:r>
            <a:r>
              <a:rPr lang="en-GB" dirty="0" smtClean="0">
                <a:solidFill>
                  <a:srgbClr val="0066FF"/>
                </a:solidFill>
              </a:rPr>
              <a:t>Primary Keys</a:t>
            </a:r>
            <a:endParaRPr lang="en-IN" dirty="0" smtClean="0">
              <a:solidFill>
                <a:srgbClr val="0066FF"/>
              </a:solidFill>
            </a:endParaRPr>
          </a:p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5" y="4077072"/>
            <a:ext cx="7149007" cy="248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9442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Appending </a:t>
            </a:r>
            <a:r>
              <a:rPr lang="en-GB" dirty="0" smtClean="0">
                <a:sym typeface="Wingdings" pitchFamily="2" charset="2"/>
              </a:rPr>
              <a:t> </a:t>
            </a:r>
            <a:r>
              <a:rPr lang="en-GB" b="0" dirty="0"/>
              <a:t>effectively adding observations from one table </a:t>
            </a:r>
            <a:r>
              <a:rPr lang="en-GB" b="0" dirty="0" smtClean="0"/>
              <a:t>to </a:t>
            </a:r>
            <a:r>
              <a:rPr lang="en-IN" b="0" dirty="0" smtClean="0"/>
              <a:t>another </a:t>
            </a:r>
            <a:r>
              <a:rPr lang="en-IN" b="0" dirty="0"/>
              <a:t>table. </a:t>
            </a:r>
          </a:p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761975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972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7609656" cy="5204048"/>
          </a:xfrm>
        </p:spPr>
        <p:txBody>
          <a:bodyPr/>
          <a:lstStyle/>
          <a:p>
            <a:r>
              <a:rPr lang="en-GB" b="0" dirty="0"/>
              <a:t>To avoid duplication of data, you virtually combine data with </a:t>
            </a:r>
            <a:r>
              <a:rPr lang="en-GB" b="0" dirty="0" smtClean="0"/>
              <a:t>views</a:t>
            </a:r>
          </a:p>
          <a:p>
            <a:r>
              <a:rPr lang="en-GB" b="0" dirty="0" smtClean="0"/>
              <a:t>Existing </a:t>
            </a:r>
            <a:r>
              <a:rPr lang="en-GB" b="0" dirty="0" smtClean="0">
                <a:sym typeface="Wingdings" pitchFamily="2" charset="2"/>
              </a:rPr>
              <a:t></a:t>
            </a:r>
            <a:r>
              <a:rPr lang="en-IN" b="0" dirty="0"/>
              <a:t> needed more storage </a:t>
            </a:r>
            <a:r>
              <a:rPr lang="en-IN" b="0" dirty="0" smtClean="0"/>
              <a:t>space</a:t>
            </a:r>
          </a:p>
          <a:p>
            <a:r>
              <a:rPr lang="en-GB" b="0" dirty="0"/>
              <a:t>A view behaves as if you’re </a:t>
            </a:r>
            <a:r>
              <a:rPr lang="en-GB" b="0" dirty="0" smtClean="0"/>
              <a:t>working on </a:t>
            </a:r>
            <a:r>
              <a:rPr lang="en-GB" b="0" dirty="0"/>
              <a:t>a table, but this table is nothing but a virtual layer that combines the tables </a:t>
            </a:r>
            <a:r>
              <a:rPr lang="en-GB" b="0" dirty="0" smtClean="0"/>
              <a:t>for </a:t>
            </a:r>
            <a:r>
              <a:rPr lang="en-IN" b="0" dirty="0" smtClean="0"/>
              <a:t>you.</a:t>
            </a:r>
          </a:p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91344"/>
            <a:ext cx="4968552" cy="340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2468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Views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3" y="1628800"/>
            <a:ext cx="7040456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243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Enriching aggregated measures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Data enrichment can also be done by adding calculated information to the table, </a:t>
            </a:r>
            <a:r>
              <a:rPr lang="en-GB" b="0" dirty="0" smtClean="0"/>
              <a:t>such as </a:t>
            </a:r>
            <a:r>
              <a:rPr lang="en-GB" b="0" dirty="0"/>
              <a:t>the total number of sales or what percentage of total stock has been sold in a </a:t>
            </a:r>
            <a:r>
              <a:rPr lang="en-GB" b="0" dirty="0" smtClean="0"/>
              <a:t>certain </a:t>
            </a:r>
            <a:r>
              <a:rPr lang="en-IN" b="0" dirty="0" smtClean="0"/>
              <a:t>region</a:t>
            </a:r>
          </a:p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57945"/>
            <a:ext cx="811003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566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Transforming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Certain models require their data to be in a certain </a:t>
            </a:r>
            <a:r>
              <a:rPr lang="en-GB" b="0" dirty="0" smtClean="0"/>
              <a:t>shape.</a:t>
            </a:r>
          </a:p>
          <a:p>
            <a:r>
              <a:rPr lang="en-GB" b="0" dirty="0" smtClean="0"/>
              <a:t>Transforming </a:t>
            </a:r>
            <a:r>
              <a:rPr lang="en-GB" b="0" dirty="0"/>
              <a:t>your data </a:t>
            </a:r>
            <a:r>
              <a:rPr lang="en-GB" b="0" dirty="0" smtClean="0"/>
              <a:t>so it </a:t>
            </a:r>
            <a:r>
              <a:rPr lang="en-GB" b="0" dirty="0"/>
              <a:t>takes a suitable form for data </a:t>
            </a:r>
            <a:r>
              <a:rPr lang="en-GB" b="0" dirty="0" err="1"/>
              <a:t>modeling</a:t>
            </a:r>
            <a:r>
              <a:rPr lang="en-GB" b="0" dirty="0" smtClean="0"/>
              <a:t>.</a:t>
            </a:r>
          </a:p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6423289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7203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Reducing the number of variables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 smtClean="0"/>
              <a:t>Too </a:t>
            </a:r>
            <a:r>
              <a:rPr lang="en-GB" b="0" dirty="0"/>
              <a:t>many variables </a:t>
            </a:r>
            <a:r>
              <a:rPr lang="en-GB" b="0" dirty="0" smtClean="0"/>
              <a:t> </a:t>
            </a:r>
          </a:p>
          <a:p>
            <a:pPr lvl="1">
              <a:buFont typeface="Wingdings"/>
              <a:buChar char="è"/>
            </a:pPr>
            <a:r>
              <a:rPr lang="en-GB" b="0" dirty="0" smtClean="0"/>
              <a:t>don’t </a:t>
            </a:r>
            <a:r>
              <a:rPr lang="en-GB" b="0" dirty="0"/>
              <a:t>add new information to the </a:t>
            </a:r>
            <a:r>
              <a:rPr lang="en-GB" b="0" dirty="0" smtClean="0"/>
              <a:t>model</a:t>
            </a:r>
          </a:p>
          <a:p>
            <a:pPr lvl="1">
              <a:buFont typeface="Wingdings"/>
              <a:buChar char="è"/>
            </a:pPr>
            <a:r>
              <a:rPr lang="en-IN" b="0" dirty="0"/>
              <a:t>model difficult to </a:t>
            </a:r>
            <a:r>
              <a:rPr lang="en-IN" b="0" dirty="0" smtClean="0"/>
              <a:t>handle</a:t>
            </a:r>
          </a:p>
          <a:p>
            <a:pPr lvl="1">
              <a:buFont typeface="Wingdings"/>
              <a:buChar char="è"/>
            </a:pPr>
            <a:r>
              <a:rPr lang="en-GB" b="0" dirty="0" smtClean="0"/>
              <a:t>certain </a:t>
            </a:r>
            <a:r>
              <a:rPr lang="en-GB" b="0" dirty="0"/>
              <a:t>techniques don’t perform well </a:t>
            </a:r>
            <a:r>
              <a:rPr lang="en-GB" b="0" dirty="0" smtClean="0"/>
              <a:t>when you </a:t>
            </a:r>
            <a:r>
              <a:rPr lang="en-GB" b="0" dirty="0"/>
              <a:t>overload them with too </a:t>
            </a:r>
            <a:r>
              <a:rPr lang="en-GB" b="0" dirty="0" smtClean="0"/>
              <a:t>many </a:t>
            </a:r>
            <a:r>
              <a:rPr lang="en-GB" b="0" dirty="0"/>
              <a:t>input </a:t>
            </a:r>
            <a:r>
              <a:rPr lang="en-GB" b="0" dirty="0" smtClean="0"/>
              <a:t>variables</a:t>
            </a:r>
          </a:p>
          <a:p>
            <a:r>
              <a:rPr lang="en-GB" b="0" dirty="0"/>
              <a:t>Data scientists use special methods to reduce the number of variables but retain </a:t>
            </a:r>
            <a:r>
              <a:rPr lang="en-GB" b="0" dirty="0" smtClean="0"/>
              <a:t>the </a:t>
            </a:r>
            <a:r>
              <a:rPr lang="en-IN" b="0" dirty="0" smtClean="0"/>
              <a:t>maximum </a:t>
            </a:r>
            <a:r>
              <a:rPr lang="en-IN" b="0" dirty="0"/>
              <a:t>amount of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017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Benefits and uses of data science and big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fontAlgn="base">
              <a:buNone/>
            </a:pPr>
            <a:r>
              <a:rPr lang="en-GB" b="0" dirty="0"/>
              <a:t>1. It’s in Demand</a:t>
            </a:r>
          </a:p>
          <a:p>
            <a:pPr marL="114300" indent="0" fontAlgn="base">
              <a:buNone/>
            </a:pPr>
            <a:r>
              <a:rPr lang="en-GB" b="0" dirty="0" smtClean="0"/>
              <a:t>2</a:t>
            </a:r>
            <a:r>
              <a:rPr lang="en-GB" b="0" dirty="0"/>
              <a:t>. Abundance of Positions</a:t>
            </a:r>
          </a:p>
          <a:p>
            <a:pPr marL="114300" indent="0" fontAlgn="base">
              <a:buNone/>
            </a:pPr>
            <a:r>
              <a:rPr lang="en-GB" b="0" dirty="0" smtClean="0"/>
              <a:t>3</a:t>
            </a:r>
            <a:r>
              <a:rPr lang="en-GB" b="0" dirty="0"/>
              <a:t>. A Highly Paid Career</a:t>
            </a:r>
          </a:p>
          <a:p>
            <a:pPr marL="114300" indent="0" fontAlgn="base">
              <a:buNone/>
            </a:pPr>
            <a:r>
              <a:rPr lang="en-GB" b="0" dirty="0" smtClean="0"/>
              <a:t>4</a:t>
            </a:r>
            <a:r>
              <a:rPr lang="en-GB" b="0" dirty="0"/>
              <a:t>. Data Science is Versatile</a:t>
            </a:r>
          </a:p>
          <a:p>
            <a:pPr marL="114300" indent="0" fontAlgn="base">
              <a:buNone/>
            </a:pPr>
            <a:r>
              <a:rPr lang="en-GB" b="0" dirty="0" smtClean="0"/>
              <a:t>5</a:t>
            </a:r>
            <a:r>
              <a:rPr lang="en-GB" b="0" dirty="0"/>
              <a:t>. Data Science Makes Data Better</a:t>
            </a:r>
          </a:p>
          <a:p>
            <a:pPr marL="114300" indent="0" fontAlgn="base">
              <a:buNone/>
            </a:pPr>
            <a:r>
              <a:rPr lang="en-GB" b="0" dirty="0" smtClean="0"/>
              <a:t>6</a:t>
            </a:r>
            <a:r>
              <a:rPr lang="en-GB" b="0" dirty="0"/>
              <a:t>. Data Scientists are Highly Prestigious</a:t>
            </a:r>
          </a:p>
          <a:p>
            <a:pPr marL="114300" indent="0" fontAlgn="base">
              <a:buNone/>
            </a:pPr>
            <a:r>
              <a:rPr lang="en-GB" b="0" dirty="0"/>
              <a:t>7. No More Boring Tasks</a:t>
            </a:r>
          </a:p>
          <a:p>
            <a:pPr marL="114300" indent="0" fontAlgn="base">
              <a:buNone/>
            </a:pPr>
            <a:r>
              <a:rPr lang="en-GB" b="0" dirty="0"/>
              <a:t>8. Data Science Makes Products Smarter</a:t>
            </a:r>
          </a:p>
          <a:p>
            <a:pPr marL="114300" indent="0" fontAlgn="base">
              <a:buNone/>
            </a:pPr>
            <a:r>
              <a:rPr lang="en-GB" b="0" dirty="0"/>
              <a:t>9. Data Science can Save Lives</a:t>
            </a:r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2567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Turning variables into dummies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1" dirty="0"/>
              <a:t>Dummy variables </a:t>
            </a:r>
            <a:r>
              <a:rPr lang="en-IN" b="0" dirty="0" smtClean="0"/>
              <a:t>can </a:t>
            </a:r>
            <a:r>
              <a:rPr lang="en-GB" b="0" dirty="0" smtClean="0"/>
              <a:t>only </a:t>
            </a:r>
            <a:r>
              <a:rPr lang="en-GB" b="0" dirty="0"/>
              <a:t>take two values: true(1) or false(0). They’re used to indicate the absence of </a:t>
            </a:r>
            <a:r>
              <a:rPr lang="en-GB" b="0" dirty="0" smtClean="0"/>
              <a:t>a categorical </a:t>
            </a:r>
            <a:r>
              <a:rPr lang="en-GB" b="0" dirty="0"/>
              <a:t>effect that may explain the observation</a:t>
            </a:r>
            <a:r>
              <a:rPr lang="en-GB" b="0" dirty="0" smtClean="0"/>
              <a:t>.</a:t>
            </a:r>
          </a:p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05" y="2852936"/>
            <a:ext cx="6067425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484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Exploration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20" y="1988840"/>
            <a:ext cx="7320569" cy="446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432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Exploration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Information becomes much easier to grasp when shown in a picture, therefore </a:t>
            </a:r>
            <a:r>
              <a:rPr lang="en-GB" b="0" dirty="0" smtClean="0"/>
              <a:t>you mainly </a:t>
            </a:r>
            <a:r>
              <a:rPr lang="en-GB" b="0" dirty="0"/>
              <a:t>use graphical techniques to gain an understanding of your data and the </a:t>
            </a:r>
            <a:r>
              <a:rPr lang="en-GB" b="0" dirty="0" smtClean="0"/>
              <a:t>interactions </a:t>
            </a:r>
            <a:r>
              <a:rPr lang="en-IN" b="0" dirty="0" smtClean="0"/>
              <a:t>between </a:t>
            </a:r>
            <a:r>
              <a:rPr lang="en-IN" b="0" dirty="0"/>
              <a:t>variables</a:t>
            </a:r>
            <a:r>
              <a:rPr lang="en-IN" b="0" dirty="0" smtClean="0"/>
              <a:t>.</a:t>
            </a:r>
          </a:p>
          <a:p>
            <a:r>
              <a:rPr lang="en-GB" b="0" dirty="0" smtClean="0"/>
              <a:t>Visualization Techniques</a:t>
            </a:r>
          </a:p>
          <a:p>
            <a:pPr lvl="1"/>
            <a:r>
              <a:rPr lang="en-GB" b="0" dirty="0" smtClean="0"/>
              <a:t>Simple graphs</a:t>
            </a:r>
          </a:p>
          <a:p>
            <a:pPr lvl="1"/>
            <a:r>
              <a:rPr lang="en-GB" b="0" dirty="0" smtClean="0"/>
              <a:t>Histograms</a:t>
            </a:r>
          </a:p>
          <a:p>
            <a:pPr lvl="1"/>
            <a:r>
              <a:rPr lang="en-GB" b="0" dirty="0" err="1" smtClean="0"/>
              <a:t>Sankey</a:t>
            </a:r>
            <a:endParaRPr lang="en-GB" b="0" dirty="0" smtClean="0"/>
          </a:p>
          <a:p>
            <a:pPr lvl="1"/>
            <a:r>
              <a:rPr lang="en-GB" b="0" dirty="0" smtClean="0"/>
              <a:t>Network graphs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4033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998" y="1988840"/>
            <a:ext cx="6334085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44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 Chart</a:t>
            </a:r>
            <a:endParaRPr lang="en-IN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5" y="1556792"/>
            <a:ext cx="7227966" cy="48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930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Distribution </a:t>
            </a:r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" y="1772816"/>
            <a:ext cx="7794189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8233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Overlaying</a:t>
            </a:r>
            <a:endParaRPr lang="en-IN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96" y="1325002"/>
            <a:ext cx="6179232" cy="507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686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Brushing and Linking</a:t>
            </a:r>
            <a:endParaRPr lang="en-IN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700808"/>
            <a:ext cx="8064896" cy="387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724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1560" y="2636912"/>
            <a:ext cx="7659687" cy="1168400"/>
          </a:xfrm>
        </p:spPr>
        <p:txBody>
          <a:bodyPr/>
          <a:lstStyle/>
          <a:p>
            <a:r>
              <a:rPr lang="en-GB" b="1" dirty="0" smtClean="0"/>
              <a:t>Step 5: build the models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401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</a:t>
            </a:r>
            <a:r>
              <a:rPr lang="en-GB" dirty="0" err="1" smtClean="0"/>
              <a:t>modeling</a:t>
            </a:r>
            <a:endParaRPr lang="en-IN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6715698" cy="33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78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Facets of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0" dirty="0" smtClean="0"/>
              <a:t>■ Structured</a:t>
            </a:r>
          </a:p>
          <a:p>
            <a:pPr marL="114300" indent="0">
              <a:buNone/>
            </a:pPr>
            <a:r>
              <a:rPr lang="en-IN" b="0" dirty="0"/>
              <a:t>■ </a:t>
            </a:r>
            <a:r>
              <a:rPr lang="en-IN" b="0" dirty="0" smtClean="0"/>
              <a:t>Unstructured</a:t>
            </a:r>
            <a:endParaRPr lang="en-IN" b="0" dirty="0"/>
          </a:p>
          <a:p>
            <a:pPr marL="114300" indent="0">
              <a:buNone/>
            </a:pPr>
            <a:r>
              <a:rPr lang="en-IN" b="0" dirty="0" smtClean="0"/>
              <a:t>■ </a:t>
            </a:r>
            <a:r>
              <a:rPr lang="en-IN" b="0" dirty="0"/>
              <a:t>Natural language</a:t>
            </a:r>
          </a:p>
          <a:p>
            <a:pPr marL="114300" indent="0">
              <a:buNone/>
            </a:pPr>
            <a:r>
              <a:rPr lang="en-IN" b="0" dirty="0"/>
              <a:t>■ Machine-generated</a:t>
            </a:r>
          </a:p>
          <a:p>
            <a:pPr marL="114300" indent="0">
              <a:buNone/>
            </a:pPr>
            <a:r>
              <a:rPr lang="en-IN" b="0" dirty="0"/>
              <a:t>■ Graph-based</a:t>
            </a:r>
          </a:p>
          <a:p>
            <a:pPr marL="114300" indent="0">
              <a:buNone/>
            </a:pPr>
            <a:r>
              <a:rPr lang="en-IN" b="0" dirty="0"/>
              <a:t>■ Audio, video, and images</a:t>
            </a:r>
          </a:p>
          <a:p>
            <a:pPr marL="114300" indent="0">
              <a:buNone/>
            </a:pPr>
            <a:r>
              <a:rPr lang="en-IN" b="0" dirty="0"/>
              <a:t>■ Streaming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319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</a:t>
            </a:r>
            <a:r>
              <a:rPr lang="en-GB" dirty="0" err="1" smtClean="0"/>
              <a:t>modeling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Building a model is an iterative process. </a:t>
            </a:r>
            <a:endParaRPr lang="en-GB" b="0" dirty="0" smtClean="0"/>
          </a:p>
          <a:p>
            <a:r>
              <a:rPr lang="en-GB" b="0" dirty="0" smtClean="0"/>
              <a:t>The </a:t>
            </a:r>
            <a:r>
              <a:rPr lang="en-GB" b="0" dirty="0"/>
              <a:t>way you build your model depends </a:t>
            </a:r>
            <a:r>
              <a:rPr lang="en-GB" b="0" dirty="0" smtClean="0"/>
              <a:t>on whether </a:t>
            </a:r>
            <a:r>
              <a:rPr lang="en-GB" b="0" dirty="0"/>
              <a:t>you go with classic statistics or the somewhat more recent machine </a:t>
            </a:r>
            <a:r>
              <a:rPr lang="en-GB" b="0" dirty="0" smtClean="0"/>
              <a:t>learning school</a:t>
            </a:r>
            <a:r>
              <a:rPr lang="en-GB" b="0" dirty="0"/>
              <a:t>, and the type of technique you want to use</a:t>
            </a:r>
            <a:r>
              <a:rPr lang="en-GB" b="0" dirty="0" smtClean="0"/>
              <a:t>.</a:t>
            </a:r>
          </a:p>
          <a:p>
            <a:r>
              <a:rPr lang="en-GB" b="0" dirty="0" smtClean="0"/>
              <a:t>Models consist of the following main steps:</a:t>
            </a:r>
          </a:p>
          <a:p>
            <a:pPr lvl="1"/>
            <a:r>
              <a:rPr lang="en-GB" dirty="0">
                <a:solidFill>
                  <a:srgbClr val="0066FF"/>
                </a:solidFill>
              </a:rPr>
              <a:t>1 Selection of a </a:t>
            </a:r>
            <a:r>
              <a:rPr lang="en-GB" dirty="0" err="1">
                <a:solidFill>
                  <a:srgbClr val="0066FF"/>
                </a:solidFill>
              </a:rPr>
              <a:t>modeling</a:t>
            </a:r>
            <a:r>
              <a:rPr lang="en-GB" dirty="0">
                <a:solidFill>
                  <a:srgbClr val="0066FF"/>
                </a:solidFill>
              </a:rPr>
              <a:t> technique and variables to enter in the model</a:t>
            </a:r>
          </a:p>
          <a:p>
            <a:pPr lvl="1"/>
            <a:r>
              <a:rPr lang="en-GB" dirty="0">
                <a:solidFill>
                  <a:srgbClr val="0066FF"/>
                </a:solidFill>
              </a:rPr>
              <a:t>2 Execution of the model</a:t>
            </a:r>
          </a:p>
          <a:p>
            <a:pPr lvl="1"/>
            <a:r>
              <a:rPr lang="en-GB" dirty="0">
                <a:solidFill>
                  <a:srgbClr val="0066FF"/>
                </a:solidFill>
              </a:rPr>
              <a:t>3 Diagnosis and model comparison</a:t>
            </a:r>
            <a:endParaRPr lang="en-IN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429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and variable selection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0066FF"/>
                </a:solidFill>
              </a:rPr>
              <a:t>Must the model be moved to a production environment and, if so, would it </a:t>
            </a:r>
            <a:r>
              <a:rPr lang="en-GB" dirty="0" smtClean="0">
                <a:solidFill>
                  <a:srgbClr val="0066FF"/>
                </a:solidFill>
              </a:rPr>
              <a:t>be </a:t>
            </a:r>
            <a:r>
              <a:rPr lang="en-IN" dirty="0" smtClean="0">
                <a:solidFill>
                  <a:srgbClr val="0066FF"/>
                </a:solidFill>
              </a:rPr>
              <a:t>easy </a:t>
            </a:r>
            <a:r>
              <a:rPr lang="en-IN" dirty="0">
                <a:solidFill>
                  <a:srgbClr val="0066FF"/>
                </a:solidFill>
              </a:rPr>
              <a:t>to </a:t>
            </a:r>
            <a:r>
              <a:rPr lang="en-IN" dirty="0" smtClean="0">
                <a:solidFill>
                  <a:srgbClr val="0066FF"/>
                </a:solidFill>
              </a:rPr>
              <a:t>implement?</a:t>
            </a:r>
          </a:p>
          <a:p>
            <a:pPr>
              <a:buFont typeface="Wingdings" pitchFamily="2" charset="2"/>
              <a:buChar char="v"/>
            </a:pPr>
            <a:r>
              <a:rPr lang="en-GB" dirty="0" smtClean="0">
                <a:solidFill>
                  <a:srgbClr val="0066FF"/>
                </a:solidFill>
              </a:rPr>
              <a:t>How </a:t>
            </a:r>
            <a:r>
              <a:rPr lang="en-GB" dirty="0">
                <a:solidFill>
                  <a:srgbClr val="0066FF"/>
                </a:solidFill>
              </a:rPr>
              <a:t>difficult is the maintenance on the model: how long will it remain </a:t>
            </a:r>
            <a:r>
              <a:rPr lang="en-GB" dirty="0" smtClean="0">
                <a:solidFill>
                  <a:srgbClr val="0066FF"/>
                </a:solidFill>
              </a:rPr>
              <a:t>relevant </a:t>
            </a:r>
            <a:r>
              <a:rPr lang="en-IN" dirty="0" smtClean="0">
                <a:solidFill>
                  <a:srgbClr val="0066FF"/>
                </a:solidFill>
              </a:rPr>
              <a:t>if </a:t>
            </a:r>
            <a:r>
              <a:rPr lang="en-IN" dirty="0">
                <a:solidFill>
                  <a:srgbClr val="0066FF"/>
                </a:solidFill>
              </a:rPr>
              <a:t>left untouched</a:t>
            </a:r>
            <a:r>
              <a:rPr lang="en-IN" dirty="0" smtClean="0">
                <a:solidFill>
                  <a:srgbClr val="0066FF"/>
                </a:solidFill>
              </a:rPr>
              <a:t>? </a:t>
            </a:r>
          </a:p>
          <a:p>
            <a:pPr>
              <a:buFont typeface="Wingdings" pitchFamily="2" charset="2"/>
              <a:buChar char="v"/>
            </a:pPr>
            <a:r>
              <a:rPr lang="en-GB" dirty="0" smtClean="0">
                <a:solidFill>
                  <a:srgbClr val="0066FF"/>
                </a:solidFill>
              </a:rPr>
              <a:t>Does </a:t>
            </a:r>
            <a:r>
              <a:rPr lang="en-GB" dirty="0">
                <a:solidFill>
                  <a:srgbClr val="0066FF"/>
                </a:solidFill>
              </a:rPr>
              <a:t>the model need to be easy to explain?</a:t>
            </a:r>
            <a:endParaRPr lang="en-IN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86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execution</a:t>
            </a:r>
            <a:endParaRPr lang="en-IN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385869" cy="3163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504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execution</a:t>
            </a:r>
            <a:endParaRPr lang="en-I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041799" cy="3634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159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execution</a:t>
            </a:r>
            <a:endParaRPr lang="en-I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19" y="1333500"/>
            <a:ext cx="7693369" cy="519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4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9632" y="2132856"/>
            <a:ext cx="6135687" cy="1633538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Introduction to Python 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</a:rPr>
              <a:t>Libraries</a:t>
            </a:r>
            <a:endParaRPr lang="en-IN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b="1" dirty="0" err="1" smtClean="0"/>
              <a:t>NumPy</a:t>
            </a:r>
            <a:r>
              <a:rPr lang="en-AU" b="1" dirty="0" smtClean="0"/>
              <a:t> Arrays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AU" sz="3200" dirty="0" smtClean="0">
                <a:solidFill>
                  <a:srgbClr val="002060"/>
                </a:solidFill>
              </a:rPr>
              <a:t>Num</a:t>
            </a:r>
            <a:r>
              <a:rPr lang="en-AU" dirty="0" smtClean="0"/>
              <a:t>erical </a:t>
            </a:r>
            <a:r>
              <a:rPr lang="en-AU" sz="3200" dirty="0" smtClean="0">
                <a:solidFill>
                  <a:srgbClr val="002060"/>
                </a:solidFill>
              </a:rPr>
              <a:t>Py</a:t>
            </a:r>
            <a:r>
              <a:rPr lang="en-AU" dirty="0" smtClean="0"/>
              <a:t>thon</a:t>
            </a:r>
            <a:endParaRPr lang="en-US" dirty="0" smtClean="0"/>
          </a:p>
          <a:p>
            <a:pPr fontAlgn="base"/>
            <a:r>
              <a:rPr lang="en-US" dirty="0" smtClean="0"/>
              <a:t>General-purpose </a:t>
            </a:r>
            <a:r>
              <a:rPr lang="en-US" dirty="0"/>
              <a:t>array-processing package. </a:t>
            </a:r>
            <a:endParaRPr lang="en-US" dirty="0" smtClean="0"/>
          </a:p>
          <a:p>
            <a:pPr fontAlgn="base"/>
            <a:r>
              <a:rPr lang="en-US" dirty="0" smtClean="0"/>
              <a:t>High-performance </a:t>
            </a:r>
            <a:r>
              <a:rPr lang="en-US" dirty="0"/>
              <a:t>multidimensional array object, and tools for working with these arrays. </a:t>
            </a:r>
            <a:endParaRPr lang="en-US" dirty="0" smtClean="0"/>
          </a:p>
          <a:p>
            <a:pPr fontAlgn="base"/>
            <a:r>
              <a:rPr lang="en-US" dirty="0" smtClean="0"/>
              <a:t>Fundamental </a:t>
            </a:r>
            <a:r>
              <a:rPr lang="en-US" dirty="0"/>
              <a:t>package for scientific computing with Python. </a:t>
            </a:r>
            <a:endParaRPr lang="en-US" dirty="0" smtClean="0"/>
          </a:p>
          <a:p>
            <a:pPr fontAlgn="base"/>
            <a:r>
              <a:rPr lang="en-US" dirty="0" smtClean="0"/>
              <a:t>It </a:t>
            </a:r>
            <a:r>
              <a:rPr lang="en-US" dirty="0"/>
              <a:t>is open-source software.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9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NumPy</a:t>
            </a:r>
            <a:r>
              <a:rPr lang="en-AU" dirty="0" smtClean="0"/>
              <a:t> -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A powerful N-dimensional array object</a:t>
            </a:r>
          </a:p>
          <a:p>
            <a:pPr fontAlgn="base"/>
            <a:r>
              <a:rPr lang="en-US" dirty="0" smtClean="0"/>
              <a:t>Sophisticated (broadcasting) functions</a:t>
            </a:r>
          </a:p>
          <a:p>
            <a:pPr fontAlgn="base"/>
            <a:r>
              <a:rPr lang="en-US" dirty="0" smtClean="0"/>
              <a:t>Tools for integrating C/C++ and Fortran code</a:t>
            </a:r>
          </a:p>
          <a:p>
            <a:pPr fontAlgn="base"/>
            <a:r>
              <a:rPr lang="en-US" dirty="0" smtClean="0"/>
              <a:t>Useful linear algebra, Fourier transform, and random number capabilities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Choosing </a:t>
            </a:r>
            <a:r>
              <a:rPr lang="en-US" sz="4000" dirty="0" err="1"/>
              <a:t>NumPy</a:t>
            </a:r>
            <a:r>
              <a:rPr lang="en-US" sz="4000" dirty="0"/>
              <a:t> over Python list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76" y="1600200"/>
            <a:ext cx="662804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507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Structured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Structured data </a:t>
            </a:r>
            <a:r>
              <a:rPr lang="en-GB" b="0" dirty="0"/>
              <a:t>is data that depends on a data model and </a:t>
            </a:r>
            <a:r>
              <a:rPr lang="en-GB" b="0" dirty="0" smtClean="0"/>
              <a:t>resides </a:t>
            </a:r>
            <a:r>
              <a:rPr lang="en-GB" b="0" dirty="0"/>
              <a:t>in a fixed </a:t>
            </a:r>
            <a:r>
              <a:rPr lang="en-GB" b="0" dirty="0" smtClean="0"/>
              <a:t>field </a:t>
            </a:r>
            <a:r>
              <a:rPr lang="en-IN" b="0" dirty="0" smtClean="0"/>
              <a:t>within </a:t>
            </a:r>
            <a:r>
              <a:rPr lang="en-IN" b="0" dirty="0"/>
              <a:t>a record.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71831"/>
            <a:ext cx="7998116" cy="35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80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An array is a data type used to store multiple values using a single identifier (variable name).</a:t>
            </a:r>
          </a:p>
          <a:p>
            <a:pPr algn="just"/>
            <a:r>
              <a:rPr lang="en-US" dirty="0" smtClean="0"/>
              <a:t>An array contains an ordered collection of data elements where each element is of the same type and can be referenced by its index (position)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Similar to the indexing of lists </a:t>
            </a:r>
          </a:p>
          <a:p>
            <a:r>
              <a:rPr lang="en-AU" dirty="0" smtClean="0"/>
              <a:t>Zero-based indexing</a:t>
            </a:r>
          </a:p>
          <a:p>
            <a:pPr lvl="1"/>
            <a:r>
              <a:rPr lang="en-US" dirty="0" smtClean="0"/>
              <a:t>[10, 9, 99, 71, 90 ]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NumPy</a:t>
            </a:r>
            <a:r>
              <a:rPr lang="en-AU" dirty="0" smtClean="0"/>
              <a:t>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tore lists of numerical data, vectors and matrices</a:t>
            </a:r>
          </a:p>
          <a:p>
            <a:r>
              <a:rPr lang="en-US" dirty="0"/>
              <a:t>L</a:t>
            </a:r>
            <a:r>
              <a:rPr lang="en-US" dirty="0" smtClean="0"/>
              <a:t>arge set of routines (built-in functions) for creating, manipulating, and transforming </a:t>
            </a:r>
            <a:r>
              <a:rPr lang="en-US" dirty="0" err="1" smtClean="0"/>
              <a:t>NumPy</a:t>
            </a:r>
            <a:r>
              <a:rPr lang="en-US" dirty="0" smtClean="0"/>
              <a:t> arrays.</a:t>
            </a:r>
          </a:p>
          <a:p>
            <a:r>
              <a:rPr lang="en-US" dirty="0" err="1" smtClean="0"/>
              <a:t>NumPy</a:t>
            </a:r>
            <a:r>
              <a:rPr lang="en-US" dirty="0" smtClean="0"/>
              <a:t> array is officially called </a:t>
            </a:r>
            <a:r>
              <a:rPr lang="en-US" dirty="0" err="1" smtClean="0"/>
              <a:t>ndarray</a:t>
            </a:r>
            <a:r>
              <a:rPr lang="en-US" dirty="0" smtClean="0"/>
              <a:t> but commonly known as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 of </a:t>
            </a:r>
            <a:r>
              <a:rPr lang="en-US" dirty="0" err="1" smtClean="0"/>
              <a:t>NumPy</a:t>
            </a:r>
            <a:r>
              <a:rPr lang="en-US" dirty="0" smtClean="0"/>
              <a:t> Arrays from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irst we need to import the </a:t>
            </a:r>
            <a:r>
              <a:rPr lang="en-US" dirty="0" err="1" smtClean="0"/>
              <a:t>NumPy</a:t>
            </a:r>
            <a:r>
              <a:rPr lang="en-US" dirty="0" smtClean="0"/>
              <a:t> library</a:t>
            </a:r>
          </a:p>
          <a:p>
            <a:pPr marL="457200" lvl="1" indent="0">
              <a:buNone/>
            </a:pPr>
            <a:r>
              <a:rPr lang="en-US" b="1" dirty="0" smtClean="0"/>
              <a:t>import </a:t>
            </a:r>
            <a:r>
              <a:rPr lang="en-US" b="1" dirty="0" err="1" smtClean="0"/>
              <a:t>numpy</a:t>
            </a:r>
            <a:r>
              <a:rPr lang="en-US" b="1" dirty="0" smtClean="0"/>
              <a:t> as </a:t>
            </a:r>
            <a:r>
              <a:rPr lang="en-US" b="1" dirty="0" err="1" smtClean="0"/>
              <a:t>np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07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Creation of Arrays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847850"/>
            <a:ext cx="546735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23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1</a:t>
            </a:r>
            <a:r>
              <a:rPr lang="en-US" sz="4000" dirty="0"/>
              <a:t>. Using the </a:t>
            </a:r>
            <a:r>
              <a:rPr lang="en-US" sz="4000" dirty="0" err="1"/>
              <a:t>NumPy</a:t>
            </a:r>
            <a:r>
              <a:rPr lang="en-US" sz="4000" dirty="0"/>
              <a:t> functions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a. Creating one-dimensional array in </a:t>
            </a:r>
            <a:r>
              <a:rPr lang="en-US" dirty="0" err="1"/>
              <a:t>NumPy</a:t>
            </a:r>
            <a:endParaRPr lang="en-US" dirty="0"/>
          </a:p>
          <a:p>
            <a:pPr marL="411480" lvl="1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r>
              <a:rPr lang="en-US" dirty="0"/>
              <a:t> 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 smtClean="0"/>
              <a:t>array=</a:t>
            </a:r>
            <a:r>
              <a:rPr lang="en-US" dirty="0" err="1" smtClean="0"/>
              <a:t>np.arange</a:t>
            </a:r>
            <a:r>
              <a:rPr lang="en-US" dirty="0" smtClean="0"/>
              <a:t>(20</a:t>
            </a:r>
            <a:r>
              <a:rPr lang="en-US" dirty="0"/>
              <a:t>) 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 smtClean="0"/>
              <a:t>array</a:t>
            </a:r>
          </a:p>
          <a:p>
            <a:pPr marL="411480" lvl="1" indent="0">
              <a:buNone/>
            </a:pPr>
            <a:endParaRPr lang="en-US" dirty="0"/>
          </a:p>
          <a:p>
            <a:pPr marL="411480" lvl="1" indent="0">
              <a:buNone/>
            </a:pPr>
            <a:endParaRPr lang="en-US" dirty="0" smtClean="0"/>
          </a:p>
          <a:p>
            <a:pPr marL="411480" lvl="1" indent="0">
              <a:buNone/>
            </a:pPr>
            <a:r>
              <a:rPr lang="en-AU" dirty="0" smtClean="0"/>
              <a:t>Output:</a:t>
            </a:r>
          </a:p>
          <a:p>
            <a:pPr marL="411480" lvl="1" indent="0" fontAlgn="base">
              <a:buNone/>
            </a:pPr>
            <a:r>
              <a:rPr lang="en-US" sz="1800" dirty="0" smtClean="0">
                <a:solidFill>
                  <a:srgbClr val="FF0066"/>
                </a:solidFill>
              </a:rPr>
              <a:t>array</a:t>
            </a:r>
            <a:r>
              <a:rPr lang="en-US" sz="1800" dirty="0">
                <a:solidFill>
                  <a:srgbClr val="FF0066"/>
                </a:solidFill>
              </a:rPr>
              <a:t>([ 0, 1, 2, 3, 4, 5, 6, 7, 8, 9, 10, 11,12, 13, 14, 15, 16, 17, 18, 19])</a:t>
            </a:r>
            <a:endParaRPr lang="en-US" dirty="0">
              <a:solidFill>
                <a:srgbClr val="FF0066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5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1</a:t>
            </a:r>
            <a:r>
              <a:rPr lang="en-US" sz="4000" dirty="0"/>
              <a:t>. Using the </a:t>
            </a:r>
            <a:r>
              <a:rPr lang="en-US" sz="4000" dirty="0" err="1"/>
              <a:t>NumPy</a:t>
            </a:r>
            <a:r>
              <a:rPr lang="en-US" sz="4000" dirty="0"/>
              <a:t> functions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a. check the dimensions by using </a:t>
            </a:r>
            <a:r>
              <a:rPr lang="en-US" dirty="0" err="1">
                <a:solidFill>
                  <a:srgbClr val="002060"/>
                </a:solidFill>
              </a:rPr>
              <a:t>array.shape</a:t>
            </a:r>
            <a:r>
              <a:rPr lang="en-US" dirty="0"/>
              <a:t>.</a:t>
            </a:r>
          </a:p>
          <a:p>
            <a:pPr marL="411480" lvl="1" indent="0">
              <a:buNone/>
            </a:pPr>
            <a:r>
              <a:rPr lang="en-AU" dirty="0" smtClean="0"/>
              <a:t>(20, )</a:t>
            </a:r>
            <a:endParaRPr lang="en-US" dirty="0"/>
          </a:p>
          <a:p>
            <a:pPr marL="411480" lvl="1" indent="0">
              <a:buNone/>
            </a:pPr>
            <a:endParaRPr lang="en-US" dirty="0" smtClean="0"/>
          </a:p>
          <a:p>
            <a:pPr marL="411480" lvl="1" indent="0">
              <a:buNone/>
            </a:pPr>
            <a:r>
              <a:rPr lang="en-AU" dirty="0" smtClean="0"/>
              <a:t>Output:</a:t>
            </a:r>
          </a:p>
          <a:p>
            <a:pPr marL="411480" lvl="1" indent="0" fontAlgn="base">
              <a:buNone/>
            </a:pPr>
            <a:r>
              <a:rPr lang="en-US" sz="1800" dirty="0" smtClean="0">
                <a:solidFill>
                  <a:srgbClr val="FF0066"/>
                </a:solidFill>
              </a:rPr>
              <a:t>array([ 0 1 2 3 4 5 6 7 8 9 10 1112 13 14,15, 16, 17, 18, 19])</a:t>
            </a:r>
            <a:endParaRPr lang="en-US" dirty="0" smtClean="0">
              <a:solidFill>
                <a:srgbClr val="FF0066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9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1</a:t>
            </a:r>
            <a:r>
              <a:rPr lang="en-US" sz="4000" dirty="0"/>
              <a:t>. Using the </a:t>
            </a:r>
            <a:r>
              <a:rPr lang="en-US" sz="4000" dirty="0" err="1"/>
              <a:t>NumPy</a:t>
            </a:r>
            <a:r>
              <a:rPr lang="en-US" sz="4000" dirty="0"/>
              <a:t> functions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0" dirty="0" smtClean="0"/>
              <a:t>b</a:t>
            </a:r>
            <a:r>
              <a:rPr lang="en-US" b="0" dirty="0"/>
              <a:t>. Creating two-dimensional arrays in </a:t>
            </a:r>
            <a:r>
              <a:rPr lang="en-US" b="0" dirty="0" err="1"/>
              <a:t>NumPy</a:t>
            </a:r>
            <a:endParaRPr lang="en-US" b="0" dirty="0"/>
          </a:p>
          <a:p>
            <a:pPr marL="114300" indent="0">
              <a:buNone/>
            </a:pPr>
            <a:r>
              <a:rPr lang="en-US" dirty="0">
                <a:solidFill>
                  <a:srgbClr val="002060"/>
                </a:solidFill>
              </a:rPr>
              <a:t>array=</a:t>
            </a:r>
            <a:r>
              <a:rPr lang="en-US" dirty="0" err="1">
                <a:solidFill>
                  <a:srgbClr val="002060"/>
                </a:solidFill>
              </a:rPr>
              <a:t>np.arange</a:t>
            </a:r>
            <a:r>
              <a:rPr lang="en-US" dirty="0">
                <a:solidFill>
                  <a:srgbClr val="002060"/>
                </a:solidFill>
              </a:rPr>
              <a:t>(20).reshape(4,5)</a:t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 smtClean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AU" dirty="0" smtClean="0">
                <a:solidFill>
                  <a:srgbClr val="002060"/>
                </a:solidFill>
              </a:rPr>
              <a:t>Output:</a:t>
            </a:r>
          </a:p>
          <a:p>
            <a:pPr marL="114300" indent="0">
              <a:buNone/>
            </a:pPr>
            <a:r>
              <a:rPr lang="en-US" b="0" dirty="0"/>
              <a:t>array([[ 0, 1, 2, 3, 4],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[ 5, 6, 7, 8, 9],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[10, 11, 12, 13, 14]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[15, 16, 17, 18, 19]])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1</a:t>
            </a:r>
            <a:r>
              <a:rPr lang="en-US" sz="4000" dirty="0"/>
              <a:t>. Using the </a:t>
            </a:r>
            <a:r>
              <a:rPr lang="en-US" sz="4000" dirty="0" err="1"/>
              <a:t>NumPy</a:t>
            </a:r>
            <a:r>
              <a:rPr lang="en-US" sz="4000" dirty="0"/>
              <a:t> functions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fontAlgn="base">
              <a:buNone/>
            </a:pPr>
            <a:r>
              <a:rPr lang="en-US" b="0" dirty="0"/>
              <a:t>c. Using other </a:t>
            </a:r>
            <a:r>
              <a:rPr lang="en-US" b="0" dirty="0" err="1"/>
              <a:t>NumPy</a:t>
            </a:r>
            <a:r>
              <a:rPr lang="en-US" b="0" dirty="0"/>
              <a:t> functions</a:t>
            </a:r>
          </a:p>
          <a:p>
            <a:pPr marL="411480" lvl="1" indent="0" fontAlgn="base">
              <a:buNone/>
            </a:pPr>
            <a:r>
              <a:rPr lang="en-US" dirty="0" err="1">
                <a:solidFill>
                  <a:srgbClr val="002060"/>
                </a:solidFill>
              </a:rPr>
              <a:t>np.zeros</a:t>
            </a:r>
            <a:r>
              <a:rPr lang="en-US" dirty="0">
                <a:solidFill>
                  <a:srgbClr val="002060"/>
                </a:solidFill>
              </a:rPr>
              <a:t>((2,4))</a:t>
            </a:r>
          </a:p>
          <a:p>
            <a:pPr marL="411480" lvl="1" indent="0" fontAlgn="base">
              <a:buNone/>
            </a:pPr>
            <a:r>
              <a:rPr lang="en-US" dirty="0" err="1">
                <a:solidFill>
                  <a:srgbClr val="002060"/>
                </a:solidFill>
              </a:rPr>
              <a:t>np.ones</a:t>
            </a:r>
            <a:r>
              <a:rPr lang="en-US" dirty="0">
                <a:solidFill>
                  <a:srgbClr val="002060"/>
                </a:solidFill>
              </a:rPr>
              <a:t>((3,6))</a:t>
            </a:r>
          </a:p>
          <a:p>
            <a:pPr marL="411480" lvl="1" indent="0" fontAlgn="base">
              <a:buNone/>
            </a:pPr>
            <a:r>
              <a:rPr lang="en-US" dirty="0" err="1" smtClean="0">
                <a:solidFill>
                  <a:srgbClr val="002060"/>
                </a:solidFill>
              </a:rPr>
              <a:t>np.full</a:t>
            </a:r>
            <a:r>
              <a:rPr lang="en-US" dirty="0">
                <a:solidFill>
                  <a:srgbClr val="002060"/>
                </a:solidFill>
              </a:rPr>
              <a:t>((2,2), 3)</a:t>
            </a:r>
          </a:p>
          <a:p>
            <a:pPr marL="114300" indent="0">
              <a:buNone/>
            </a:pPr>
            <a:endParaRPr lang="en-AU" dirty="0" smtClean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AU" dirty="0" smtClean="0">
                <a:solidFill>
                  <a:srgbClr val="002060"/>
                </a:solidFill>
              </a:rPr>
              <a:t>Output:</a:t>
            </a:r>
          </a:p>
          <a:p>
            <a:pPr marL="114300" indent="0">
              <a:buNone/>
            </a:pPr>
            <a:r>
              <a:rPr lang="en-US" b="0" dirty="0"/>
              <a:t>array([[0., 0., 0., 0.],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[0., 0., 0., 0</a:t>
            </a:r>
            <a:r>
              <a:rPr lang="en-US" b="0" dirty="0" smtClean="0"/>
              <a:t>.]])</a:t>
            </a:r>
          </a:p>
          <a:p>
            <a:pPr marL="114300" indent="0">
              <a:buNone/>
            </a:pPr>
            <a:r>
              <a:rPr lang="en-US" b="0" dirty="0" smtClean="0"/>
              <a:t>array</a:t>
            </a:r>
            <a:r>
              <a:rPr lang="en-US" b="0" dirty="0"/>
              <a:t>([[1., 1., 1., 1., 1., 1.],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[1., 1., 1., 1., 1., 1.],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[1., 1., 1., 1., 1., 1.]])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2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1</a:t>
            </a:r>
            <a:r>
              <a:rPr lang="en-US" sz="4000" dirty="0"/>
              <a:t>. Using the </a:t>
            </a:r>
            <a:r>
              <a:rPr lang="en-US" sz="4000" dirty="0" err="1"/>
              <a:t>NumPy</a:t>
            </a:r>
            <a:r>
              <a:rPr lang="en-US" sz="4000" dirty="0"/>
              <a:t> functions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3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Unstructured </a:t>
            </a:r>
            <a:r>
              <a:rPr lang="en-GB" dirty="0" smtClean="0"/>
              <a:t>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 smtClean="0"/>
              <a:t>Unstructured </a:t>
            </a:r>
            <a:r>
              <a:rPr lang="en-GB" b="0" dirty="0"/>
              <a:t>data is data that isn’t easy to fit into a data model because the content </a:t>
            </a:r>
            <a:r>
              <a:rPr lang="en-GB" b="0" dirty="0" smtClean="0"/>
              <a:t>is </a:t>
            </a:r>
            <a:r>
              <a:rPr lang="en-IN" b="0" dirty="0" smtClean="0"/>
              <a:t>context-specific </a:t>
            </a:r>
            <a:r>
              <a:rPr lang="en-IN" b="0" dirty="0"/>
              <a:t>or varying. 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7"/>
            <a:ext cx="5328592" cy="437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7167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1</a:t>
            </a:r>
            <a:r>
              <a:rPr lang="en-US" sz="4000" dirty="0"/>
              <a:t>. Using the </a:t>
            </a:r>
            <a:r>
              <a:rPr lang="en-US" sz="4000" dirty="0" err="1"/>
              <a:t>NumPy</a:t>
            </a:r>
            <a:r>
              <a:rPr lang="en-US" sz="4000" dirty="0"/>
              <a:t> functions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502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1</a:t>
            </a:r>
            <a:r>
              <a:rPr lang="en-US" sz="4000" dirty="0"/>
              <a:t>. Using the </a:t>
            </a:r>
            <a:r>
              <a:rPr lang="en-US" sz="4000" dirty="0" err="1"/>
              <a:t>NumPy</a:t>
            </a:r>
            <a:r>
              <a:rPr lang="en-US" sz="4000" dirty="0"/>
              <a:t> functions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00600"/>
          </a:xfrm>
        </p:spPr>
        <p:txBody>
          <a:bodyPr>
            <a:normAutofit lnSpcReduction="10000"/>
          </a:bodyPr>
          <a:lstStyle/>
          <a:p>
            <a:pPr marL="114300" indent="0" fontAlgn="base">
              <a:buNone/>
            </a:pPr>
            <a:r>
              <a:rPr lang="en-US" dirty="0"/>
              <a:t>c. Using other </a:t>
            </a:r>
            <a:r>
              <a:rPr lang="en-US" dirty="0" err="1"/>
              <a:t>NumPy</a:t>
            </a:r>
            <a:r>
              <a:rPr lang="en-US" dirty="0"/>
              <a:t> functions</a:t>
            </a:r>
          </a:p>
          <a:p>
            <a:pPr marL="411480" lvl="1" indent="0" fontAlgn="base">
              <a:buNone/>
            </a:pPr>
            <a:r>
              <a:rPr lang="en-US" dirty="0">
                <a:solidFill>
                  <a:srgbClr val="002060"/>
                </a:solidFill>
              </a:rPr>
              <a:t>import </a:t>
            </a:r>
            <a:r>
              <a:rPr lang="en-US" dirty="0" err="1">
                <a:solidFill>
                  <a:srgbClr val="002060"/>
                </a:solidFill>
              </a:rPr>
              <a:t>numpy</a:t>
            </a:r>
            <a:r>
              <a:rPr lang="en-US" dirty="0">
                <a:solidFill>
                  <a:srgbClr val="002060"/>
                </a:solidFill>
              </a:rPr>
              <a:t> as </a:t>
            </a:r>
            <a:r>
              <a:rPr lang="en-US" dirty="0" err="1" smtClean="0">
                <a:solidFill>
                  <a:srgbClr val="002060"/>
                </a:solidFill>
              </a:rPr>
              <a:t>np</a:t>
            </a:r>
            <a:endParaRPr lang="en-US" dirty="0" smtClean="0">
              <a:solidFill>
                <a:srgbClr val="002060"/>
              </a:solidFill>
            </a:endParaRPr>
          </a:p>
          <a:p>
            <a:pPr marL="411480" lvl="1" indent="0" fontAlgn="base">
              <a:buNone/>
            </a:pPr>
            <a:r>
              <a:rPr lang="en-US" dirty="0" smtClean="0">
                <a:solidFill>
                  <a:srgbClr val="002060"/>
                </a:solidFill>
              </a:rPr>
              <a:t>a=</a:t>
            </a:r>
            <a:r>
              <a:rPr lang="en-US" dirty="0" err="1" smtClean="0">
                <a:solidFill>
                  <a:srgbClr val="002060"/>
                </a:solidFill>
              </a:rPr>
              <a:t>np.zeros</a:t>
            </a:r>
            <a:r>
              <a:rPr lang="en-US" dirty="0">
                <a:solidFill>
                  <a:srgbClr val="002060"/>
                </a:solidFill>
              </a:rPr>
              <a:t>((2,4</a:t>
            </a:r>
            <a:r>
              <a:rPr lang="en-US" dirty="0" smtClean="0">
                <a:solidFill>
                  <a:srgbClr val="002060"/>
                </a:solidFill>
              </a:rPr>
              <a:t>))</a:t>
            </a:r>
          </a:p>
          <a:p>
            <a:pPr marL="411480" lvl="1" indent="0" fontAlgn="base">
              <a:buNone/>
            </a:pPr>
            <a:r>
              <a:rPr lang="en-US" dirty="0" smtClean="0">
                <a:solidFill>
                  <a:srgbClr val="002060"/>
                </a:solidFill>
              </a:rPr>
              <a:t>b=</a:t>
            </a:r>
            <a:r>
              <a:rPr lang="en-US" dirty="0" err="1" smtClean="0">
                <a:solidFill>
                  <a:srgbClr val="002060"/>
                </a:solidFill>
              </a:rPr>
              <a:t>np.ones</a:t>
            </a:r>
            <a:r>
              <a:rPr lang="en-US" dirty="0">
                <a:solidFill>
                  <a:srgbClr val="002060"/>
                </a:solidFill>
              </a:rPr>
              <a:t>((3,6</a:t>
            </a:r>
            <a:r>
              <a:rPr lang="en-US" dirty="0" smtClean="0">
                <a:solidFill>
                  <a:srgbClr val="002060"/>
                </a:solidFill>
              </a:rPr>
              <a:t>))</a:t>
            </a:r>
          </a:p>
          <a:p>
            <a:pPr marL="411480" lvl="1" indent="0" fontAlgn="base">
              <a:buNone/>
            </a:pPr>
            <a:r>
              <a:rPr lang="en-US" dirty="0" smtClean="0">
                <a:solidFill>
                  <a:srgbClr val="002060"/>
                </a:solidFill>
              </a:rPr>
              <a:t>c=</a:t>
            </a:r>
            <a:r>
              <a:rPr lang="en-US" dirty="0" err="1" smtClean="0">
                <a:solidFill>
                  <a:srgbClr val="002060"/>
                </a:solidFill>
              </a:rPr>
              <a:t>np.empty</a:t>
            </a:r>
            <a:r>
              <a:rPr lang="en-US" dirty="0">
                <a:solidFill>
                  <a:srgbClr val="002060"/>
                </a:solidFill>
              </a:rPr>
              <a:t>((2,3</a:t>
            </a:r>
            <a:r>
              <a:rPr lang="en-US" dirty="0" smtClean="0">
                <a:solidFill>
                  <a:srgbClr val="002060"/>
                </a:solidFill>
              </a:rPr>
              <a:t>))</a:t>
            </a:r>
          </a:p>
          <a:p>
            <a:pPr marL="411480" lvl="1" indent="0" fontAlgn="base">
              <a:buNone/>
            </a:pPr>
            <a:r>
              <a:rPr lang="en-US" dirty="0" smtClean="0">
                <a:solidFill>
                  <a:srgbClr val="002060"/>
                </a:solidFill>
              </a:rPr>
              <a:t>d=</a:t>
            </a:r>
            <a:r>
              <a:rPr lang="en-US" dirty="0" err="1" smtClean="0">
                <a:solidFill>
                  <a:srgbClr val="002060"/>
                </a:solidFill>
              </a:rPr>
              <a:t>np.full</a:t>
            </a:r>
            <a:r>
              <a:rPr lang="en-US" dirty="0">
                <a:solidFill>
                  <a:srgbClr val="002060"/>
                </a:solidFill>
              </a:rPr>
              <a:t>((2,2), 3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</a:p>
          <a:p>
            <a:pPr marL="411480" lvl="1" indent="0" fontAlgn="base">
              <a:buNone/>
            </a:pPr>
            <a:r>
              <a:rPr lang="en-US" dirty="0" smtClean="0"/>
              <a:t>e= </a:t>
            </a:r>
            <a:r>
              <a:rPr lang="en-US" dirty="0" err="1" smtClean="0"/>
              <a:t>np.eye</a:t>
            </a:r>
            <a:r>
              <a:rPr lang="en-US" dirty="0" smtClean="0"/>
              <a:t>(3,3</a:t>
            </a:r>
            <a:r>
              <a:rPr lang="en-US" dirty="0"/>
              <a:t>)</a:t>
            </a:r>
          </a:p>
          <a:p>
            <a:pPr marL="411480" lvl="1" indent="0" fontAlgn="base">
              <a:buNone/>
            </a:pPr>
            <a:r>
              <a:rPr lang="en-US" dirty="0" smtClean="0"/>
              <a:t>f=</a:t>
            </a:r>
            <a:r>
              <a:rPr lang="en-US" dirty="0" err="1" smtClean="0"/>
              <a:t>np.linspace</a:t>
            </a:r>
            <a:r>
              <a:rPr lang="en-US" dirty="0" smtClean="0"/>
              <a:t>(0</a:t>
            </a:r>
            <a:r>
              <a:rPr lang="en-US" dirty="0"/>
              <a:t>, 10, </a:t>
            </a:r>
            <a:r>
              <a:rPr lang="en-US" dirty="0" err="1"/>
              <a:t>num</a:t>
            </a:r>
            <a:r>
              <a:rPr lang="en-US" dirty="0"/>
              <a:t>=4</a:t>
            </a:r>
            <a:r>
              <a:rPr lang="en-US" b="0" dirty="0"/>
              <a:t>)</a:t>
            </a:r>
          </a:p>
          <a:p>
            <a:pPr marL="411480" lvl="1" indent="0" fontAlgn="base">
              <a:buNone/>
            </a:pPr>
            <a:endParaRPr lang="en-US" dirty="0" smtClean="0">
              <a:solidFill>
                <a:srgbClr val="002060"/>
              </a:solidFill>
            </a:endParaRPr>
          </a:p>
          <a:p>
            <a:pPr marL="411480" lvl="1" indent="0" fontAlgn="base">
              <a:buNone/>
            </a:pPr>
            <a:r>
              <a:rPr lang="en-US" dirty="0" smtClean="0">
                <a:solidFill>
                  <a:srgbClr val="002060"/>
                </a:solidFill>
              </a:rPr>
              <a:t>print(a)</a:t>
            </a:r>
          </a:p>
          <a:p>
            <a:pPr marL="411480" lvl="1" indent="0" fontAlgn="base">
              <a:buNone/>
            </a:pPr>
            <a:r>
              <a:rPr lang="en-US" dirty="0" smtClean="0">
                <a:solidFill>
                  <a:srgbClr val="002060"/>
                </a:solidFill>
              </a:rPr>
              <a:t>print(b)</a:t>
            </a:r>
          </a:p>
          <a:p>
            <a:pPr marL="411480" lvl="1" indent="0" fontAlgn="base">
              <a:buNone/>
            </a:pPr>
            <a:r>
              <a:rPr lang="en-US" dirty="0" smtClean="0">
                <a:solidFill>
                  <a:srgbClr val="002060"/>
                </a:solidFill>
              </a:rPr>
              <a:t>print(c)</a:t>
            </a:r>
          </a:p>
          <a:p>
            <a:pPr marL="411480" lvl="1" indent="0" fontAlgn="base">
              <a:buNone/>
            </a:pPr>
            <a:r>
              <a:rPr lang="en-US" dirty="0" smtClean="0">
                <a:solidFill>
                  <a:srgbClr val="002060"/>
                </a:solidFill>
              </a:rPr>
              <a:t>print(d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5976" y="1268760"/>
            <a:ext cx="36004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[[0. 0. 0. 0.]</a:t>
            </a:r>
          </a:p>
          <a:p>
            <a:r>
              <a:rPr lang="en-US" sz="1600" b="1" dirty="0" smtClean="0"/>
              <a:t> [0. 0. 0. 0.]]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[[1. 1. 1. 1. 1. 1.]</a:t>
            </a:r>
          </a:p>
          <a:p>
            <a:r>
              <a:rPr lang="en-US" sz="1600" b="1" dirty="0" smtClean="0"/>
              <a:t> [1. 1. 1. 1. 1. 1.]</a:t>
            </a:r>
          </a:p>
          <a:p>
            <a:r>
              <a:rPr lang="en-US" sz="1600" b="1" dirty="0" smtClean="0"/>
              <a:t> [1. 1. 1. 1. 1. 1.]]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[[1.14137702e-316 0.00000000e+000 6.91583610e-310]</a:t>
            </a:r>
          </a:p>
          <a:p>
            <a:r>
              <a:rPr lang="en-US" sz="1600" b="1" dirty="0" smtClean="0"/>
              <a:t> [6.91583609e-310 6.91583601e-310 6.91583601e-310]]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[[3 3]</a:t>
            </a:r>
          </a:p>
          <a:p>
            <a:r>
              <a:rPr lang="en-US" sz="1600" b="1" dirty="0" smtClean="0"/>
              <a:t> [3 3]]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[[1. 0. 0.]</a:t>
            </a:r>
          </a:p>
          <a:p>
            <a:r>
              <a:rPr lang="en-US" sz="1600" b="1" dirty="0" smtClean="0"/>
              <a:t> [0. 1. 0.]</a:t>
            </a:r>
          </a:p>
          <a:p>
            <a:r>
              <a:rPr lang="en-US" sz="1600" b="1" dirty="0" smtClean="0"/>
              <a:t> [0. 0. 1.]]</a:t>
            </a:r>
          </a:p>
          <a:p>
            <a:endParaRPr lang="en-US" sz="1600" b="1" dirty="0"/>
          </a:p>
          <a:p>
            <a:r>
              <a:rPr lang="en-US" sz="1600" b="1" dirty="0" smtClean="0"/>
              <a:t>[ 0.          3.33333333  6.66666667 10.       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1</a:t>
            </a:r>
            <a:r>
              <a:rPr lang="en-US" sz="4000" dirty="0"/>
              <a:t>. Using the </a:t>
            </a:r>
            <a:r>
              <a:rPr lang="en-US" sz="4000" dirty="0" err="1"/>
              <a:t>NumPy</a:t>
            </a:r>
            <a:r>
              <a:rPr lang="en-US" sz="4000" dirty="0"/>
              <a:t> functions</a:t>
            </a:r>
            <a:br>
              <a:rPr lang="en-US" sz="4000" dirty="0"/>
            </a:br>
            <a:endParaRPr lang="en-US" sz="4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53788"/>
              </p:ext>
            </p:extLst>
          </p:nvPr>
        </p:nvGraphicFramePr>
        <p:xfrm>
          <a:off x="683567" y="1397000"/>
          <a:ext cx="7344817" cy="4984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468"/>
                <a:gridCol w="1951492"/>
                <a:gridCol w="4390857"/>
              </a:tblGrid>
              <a:tr h="4266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  <a:latin typeface="inherit"/>
                        </a:rPr>
                        <a:t>Sr No.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  <a:latin typeface="inherit"/>
                        </a:rPr>
                        <a:t>Function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  <a:latin typeface="inherit"/>
                        </a:rPr>
                        <a:t>Description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empty_like()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Return a new array with the same shape and type 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ones_like()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Return an array of ones with the same shape and type.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zeros_like()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Return an array of zeros with the same shape and type 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full_like()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Return a full array with the same shape and type 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4266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asarray()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Convert the input to an array.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geomspace()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Return evenly spaced numbers on a log scale.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4266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copy()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  <a:latin typeface="inherit"/>
                        </a:rPr>
                        <a:t>Returns a copy of the given object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23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1</a:t>
            </a:r>
            <a:r>
              <a:rPr lang="en-US" sz="4000" dirty="0"/>
              <a:t>. Using the </a:t>
            </a:r>
            <a:r>
              <a:rPr lang="en-US" sz="4000" dirty="0" err="1"/>
              <a:t>NumPy</a:t>
            </a:r>
            <a:r>
              <a:rPr lang="en-US" sz="4000" dirty="0"/>
              <a:t> functions</a:t>
            </a:r>
            <a:br>
              <a:rPr lang="en-US" sz="4000" dirty="0"/>
            </a:br>
            <a:endParaRPr lang="en-US" sz="4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666232"/>
              </p:ext>
            </p:extLst>
          </p:nvPr>
        </p:nvGraphicFramePr>
        <p:xfrm>
          <a:off x="683567" y="1397000"/>
          <a:ext cx="7344817" cy="4984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468"/>
                <a:gridCol w="1951492"/>
                <a:gridCol w="4390857"/>
              </a:tblGrid>
              <a:tr h="4266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  <a:latin typeface="inherit"/>
                        </a:rPr>
                        <a:t>Sr</a:t>
                      </a:r>
                      <a:r>
                        <a:rPr lang="en-US" b="1" dirty="0">
                          <a:effectLst/>
                          <a:latin typeface="inherit"/>
                        </a:rPr>
                        <a:t> No.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  <a:latin typeface="inherit"/>
                        </a:rPr>
                        <a:t>Function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  <a:latin typeface="inherit"/>
                        </a:rPr>
                        <a:t>Description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8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diag()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a diagonal array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9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frombuffer()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buffer as a 1-D array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10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fromfile()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Construct an array from text or binary file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11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bmat()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Build a matrix object from a string, nested sequence, or array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4266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12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mat()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Interpret the input as a matrix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13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vander()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Generate a Vandermonde matrix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4266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14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triu()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  <a:latin typeface="inherit"/>
                        </a:rPr>
                        <a:t>Upper triangle of array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36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1</a:t>
            </a:r>
            <a:r>
              <a:rPr lang="en-US" sz="4000" dirty="0"/>
              <a:t>. Using the </a:t>
            </a:r>
            <a:r>
              <a:rPr lang="en-US" sz="4000" dirty="0" err="1"/>
              <a:t>NumPy</a:t>
            </a:r>
            <a:r>
              <a:rPr lang="en-US" sz="4000" dirty="0"/>
              <a:t> functions</a:t>
            </a:r>
            <a:br>
              <a:rPr lang="en-US" sz="4000" dirty="0"/>
            </a:br>
            <a:endParaRPr lang="en-US" sz="4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436219"/>
              </p:ext>
            </p:extLst>
          </p:nvPr>
        </p:nvGraphicFramePr>
        <p:xfrm>
          <a:off x="683567" y="1397000"/>
          <a:ext cx="7344817" cy="4774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468"/>
                <a:gridCol w="1951492"/>
                <a:gridCol w="4390857"/>
              </a:tblGrid>
              <a:tr h="4266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  <a:latin typeface="inherit"/>
                        </a:rPr>
                        <a:t>Sr</a:t>
                      </a:r>
                      <a:r>
                        <a:rPr lang="en-US" b="1" dirty="0">
                          <a:effectLst/>
                          <a:latin typeface="inherit"/>
                        </a:rPr>
                        <a:t> No.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  <a:latin typeface="inherit"/>
                        </a:rPr>
                        <a:t>Function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  <a:latin typeface="inherit"/>
                        </a:rPr>
                        <a:t>Description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tril()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Lower triangle of array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16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tri()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An array with ones at &amp; below the given diagonal and zeros elsewhere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17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diagflat()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two-dimensional array with the flattened input as a diagonal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18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fromfunction()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executing a function over each coordinate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4266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19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logspace()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Return numbers spaced evenly on a log scale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74085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  <a:latin typeface="inherit"/>
                        </a:rPr>
                        <a:t>meshgrid()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  <a:latin typeface="inherit"/>
                        </a:rPr>
                        <a:t>Return coordinate matrices from coordinate vectors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2800" dirty="0"/>
              <a:t>2. Conversion from Python structure like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4392488" cy="4800600"/>
          </a:xfrm>
        </p:spPr>
        <p:txBody>
          <a:bodyPr>
            <a:normAutofit/>
          </a:bodyPr>
          <a:lstStyle/>
          <a:p>
            <a:pPr marL="114300" indent="0" fontAlgn="base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 smtClean="0"/>
              <a:t>np</a:t>
            </a:r>
            <a:endParaRPr lang="en-US" dirty="0" smtClean="0"/>
          </a:p>
          <a:p>
            <a:pPr marL="114300" indent="0" fontAlgn="base">
              <a:buNone/>
            </a:pPr>
            <a:r>
              <a:rPr lang="en-US" dirty="0" smtClean="0"/>
              <a:t>array=</a:t>
            </a:r>
            <a:r>
              <a:rPr lang="en-US" dirty="0" err="1" smtClean="0"/>
              <a:t>np.array</a:t>
            </a:r>
            <a:r>
              <a:rPr lang="en-US" dirty="0"/>
              <a:t>([4,5,6]) print(array</a:t>
            </a:r>
            <a:r>
              <a:rPr lang="en-US" dirty="0" smtClean="0"/>
              <a:t>)</a:t>
            </a:r>
          </a:p>
          <a:p>
            <a:pPr marL="114300" indent="0" fontAlgn="base">
              <a:buNone/>
            </a:pPr>
            <a:r>
              <a:rPr lang="en-US" dirty="0" smtClean="0"/>
              <a:t>list</a:t>
            </a:r>
            <a:r>
              <a:rPr lang="en-US" dirty="0"/>
              <a:t>=[4,5,6] </a:t>
            </a:r>
            <a:endParaRPr lang="en-US" dirty="0" smtClean="0"/>
          </a:p>
          <a:p>
            <a:pPr marL="114300" indent="0" fontAlgn="base">
              <a:buNone/>
            </a:pPr>
            <a:r>
              <a:rPr lang="en-US" dirty="0" smtClean="0"/>
              <a:t>print(list</a:t>
            </a:r>
            <a:r>
              <a:rPr lang="en-US" dirty="0"/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3928" y="1916832"/>
            <a:ext cx="3600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[</a:t>
            </a:r>
            <a:r>
              <a:rPr lang="en-US" sz="2000" b="1" dirty="0" smtClean="0"/>
              <a:t>4 5 6]</a:t>
            </a:r>
          </a:p>
          <a:p>
            <a:r>
              <a:rPr lang="en-US" sz="2000" b="1" dirty="0" smtClean="0"/>
              <a:t>[4, 5, 6]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 </a:t>
            </a:r>
            <a:r>
              <a:rPr lang="en-US" dirty="0" err="1" smtClean="0"/>
              <a:t>Ndarray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np.ndarray</a:t>
            </a:r>
            <a:r>
              <a:rPr lang="en-US" dirty="0"/>
              <a:t>(shape, </a:t>
            </a:r>
            <a:r>
              <a:rPr lang="en-US" dirty="0" smtClean="0"/>
              <a:t>type)</a:t>
            </a:r>
          </a:p>
          <a:p>
            <a:pPr lvl="1"/>
            <a:r>
              <a:rPr lang="en-US" dirty="0" smtClean="0"/>
              <a:t>Creates </a:t>
            </a:r>
            <a:r>
              <a:rPr lang="en-US" dirty="0"/>
              <a:t>an array of the given shape with random numbers.</a:t>
            </a:r>
          </a:p>
          <a:p>
            <a:r>
              <a:rPr lang="en-US" dirty="0" err="1" smtClean="0"/>
              <a:t>np.array</a:t>
            </a:r>
            <a:r>
              <a:rPr lang="en-US" dirty="0" smtClean="0"/>
              <a:t>(</a:t>
            </a:r>
            <a:r>
              <a:rPr lang="en-US" dirty="0" err="1" smtClean="0"/>
              <a:t>array_object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Creates </a:t>
            </a:r>
            <a:r>
              <a:rPr lang="en-US" dirty="0"/>
              <a:t>an array of the given shape from the list or tuple.</a:t>
            </a:r>
          </a:p>
          <a:p>
            <a:r>
              <a:rPr lang="en-US" dirty="0" err="1"/>
              <a:t>np.zeros</a:t>
            </a:r>
            <a:r>
              <a:rPr lang="en-US" dirty="0"/>
              <a:t>(shape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Creates </a:t>
            </a:r>
            <a:r>
              <a:rPr lang="en-US" dirty="0"/>
              <a:t>an array of the given shape with all zeros.</a:t>
            </a:r>
          </a:p>
          <a:p>
            <a:r>
              <a:rPr lang="en-US" dirty="0" err="1" smtClean="0"/>
              <a:t>np.ones</a:t>
            </a:r>
            <a:r>
              <a:rPr lang="en-US" dirty="0" smtClean="0"/>
              <a:t>(shape)</a:t>
            </a:r>
          </a:p>
          <a:p>
            <a:pPr lvl="1"/>
            <a:r>
              <a:rPr lang="en-US" dirty="0" smtClean="0"/>
              <a:t>Creates </a:t>
            </a:r>
            <a:r>
              <a:rPr lang="en-US" dirty="0"/>
              <a:t>an array of the given shape with all ones.</a:t>
            </a:r>
          </a:p>
          <a:p>
            <a:r>
              <a:rPr lang="en-US" dirty="0" err="1"/>
              <a:t>np.full</a:t>
            </a:r>
            <a:r>
              <a:rPr lang="en-US" dirty="0"/>
              <a:t>(</a:t>
            </a:r>
            <a:r>
              <a:rPr lang="en-US" dirty="0" err="1"/>
              <a:t>shape,array_object</a:t>
            </a:r>
            <a:r>
              <a:rPr lang="en-US" dirty="0"/>
              <a:t>, </a:t>
            </a:r>
            <a:r>
              <a:rPr lang="en-US" dirty="0" err="1" smtClean="0"/>
              <a:t>dtype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Creates </a:t>
            </a:r>
            <a:r>
              <a:rPr lang="en-US" dirty="0"/>
              <a:t>an array of the given shape with complex numbers.</a:t>
            </a:r>
          </a:p>
          <a:p>
            <a:r>
              <a:rPr lang="en-US" dirty="0" err="1" smtClean="0"/>
              <a:t>np.arange</a:t>
            </a:r>
            <a:r>
              <a:rPr lang="en-US" dirty="0" smtClean="0"/>
              <a:t>(range)</a:t>
            </a:r>
          </a:p>
          <a:p>
            <a:pPr lvl="1"/>
            <a:r>
              <a:rPr lang="en-US" dirty="0" smtClean="0"/>
              <a:t>Creates </a:t>
            </a:r>
            <a:r>
              <a:rPr lang="en-US" dirty="0"/>
              <a:t>an array with the specified range.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82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NumPy</a:t>
            </a:r>
            <a:r>
              <a:rPr lang="en-US" sz="4000" dirty="0"/>
              <a:t> Basic Array </a:t>
            </a:r>
            <a:r>
              <a:rPr lang="en-US" sz="4000" dirty="0" smtClean="0"/>
              <a:t>Operations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fontAlgn="base">
              <a:buNone/>
            </a:pPr>
            <a:r>
              <a:rPr lang="en-US" b="0" dirty="0" smtClean="0"/>
              <a:t>There </a:t>
            </a:r>
            <a:r>
              <a:rPr lang="en-US" b="0" dirty="0"/>
              <a:t>is a vast range of built-in operations that we can perform on these arrays.</a:t>
            </a:r>
          </a:p>
          <a:p>
            <a:pPr marL="114300" indent="0" fontAlgn="base">
              <a:buNone/>
            </a:pPr>
            <a:r>
              <a:rPr lang="en-US" dirty="0"/>
              <a:t>1. </a:t>
            </a:r>
            <a:r>
              <a:rPr lang="en-US" dirty="0" err="1"/>
              <a:t>ndim</a:t>
            </a:r>
            <a:r>
              <a:rPr lang="en-US" b="0" dirty="0"/>
              <a:t> – It returns the dimensions of the array.</a:t>
            </a:r>
            <a:br>
              <a:rPr lang="en-US" b="0" dirty="0"/>
            </a:br>
            <a:r>
              <a:rPr lang="en-US" dirty="0"/>
              <a:t>2. </a:t>
            </a:r>
            <a:r>
              <a:rPr lang="en-US" dirty="0" err="1"/>
              <a:t>itemsize</a:t>
            </a:r>
            <a:r>
              <a:rPr lang="en-US" b="0" dirty="0"/>
              <a:t> – It calculates the byte size of each element.</a:t>
            </a:r>
            <a:br>
              <a:rPr lang="en-US" b="0" dirty="0"/>
            </a:br>
            <a:r>
              <a:rPr lang="en-US" dirty="0"/>
              <a:t>3. </a:t>
            </a:r>
            <a:r>
              <a:rPr lang="en-US" dirty="0" err="1"/>
              <a:t>dtype</a:t>
            </a:r>
            <a:r>
              <a:rPr lang="en-US" b="0" dirty="0"/>
              <a:t> – It can determine the data type of the element.</a:t>
            </a:r>
            <a:br>
              <a:rPr lang="en-US" b="0" dirty="0"/>
            </a:br>
            <a:r>
              <a:rPr lang="en-US" dirty="0"/>
              <a:t>4. reshape</a:t>
            </a:r>
            <a:r>
              <a:rPr lang="en-US" b="0" dirty="0"/>
              <a:t> – It provides a new view.</a:t>
            </a:r>
            <a:br>
              <a:rPr lang="en-US" b="0" dirty="0"/>
            </a:br>
            <a:r>
              <a:rPr lang="en-US" dirty="0"/>
              <a:t>5. slicing</a:t>
            </a:r>
            <a:r>
              <a:rPr lang="en-US" b="0" dirty="0"/>
              <a:t> – It extracts a particular set of elements.</a:t>
            </a:r>
            <a:br>
              <a:rPr lang="en-US" b="0" dirty="0"/>
            </a:br>
            <a:r>
              <a:rPr lang="en-US" dirty="0"/>
              <a:t>6. </a:t>
            </a:r>
            <a:r>
              <a:rPr lang="en-US" dirty="0" err="1"/>
              <a:t>linspace</a:t>
            </a:r>
            <a:r>
              <a:rPr lang="en-US" b="0" dirty="0"/>
              <a:t> – Returns evenly spaced elements.</a:t>
            </a:r>
            <a:br>
              <a:rPr lang="en-US" b="0" dirty="0"/>
            </a:br>
            <a:r>
              <a:rPr lang="en-US" dirty="0"/>
              <a:t>7.</a:t>
            </a:r>
            <a:r>
              <a:rPr lang="en-US" b="0" dirty="0"/>
              <a:t> max/min , sum, </a:t>
            </a:r>
            <a:r>
              <a:rPr lang="en-US" b="0" dirty="0" err="1"/>
              <a:t>sqrt</a:t>
            </a:r>
            <a:r>
              <a:rPr lang="en-US" b="0" dirty="0"/>
              <a:t/>
            </a:r>
            <a:br>
              <a:rPr lang="en-US" b="0" dirty="0"/>
            </a:br>
            <a:r>
              <a:rPr lang="en-US" dirty="0"/>
              <a:t>8. ravel</a:t>
            </a:r>
            <a:r>
              <a:rPr lang="en-US" b="0" dirty="0"/>
              <a:t> – It converts the array into a single 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in </a:t>
            </a:r>
            <a:r>
              <a:rPr lang="en-US" dirty="0" err="1" smtClean="0"/>
              <a:t>NumPy</a:t>
            </a:r>
            <a:endParaRPr lang="en-US" dirty="0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5" y="1772816"/>
            <a:ext cx="765981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7753672" cy="1143000"/>
          </a:xfrm>
        </p:spPr>
        <p:txBody>
          <a:bodyPr/>
          <a:lstStyle/>
          <a:p>
            <a:pPr fontAlgn="base"/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600" dirty="0" smtClean="0"/>
              <a:t>Checking </a:t>
            </a:r>
            <a:r>
              <a:rPr lang="en-US" sz="3600" dirty="0"/>
              <a:t>Array Dimensions in </a:t>
            </a:r>
            <a:r>
              <a:rPr lang="en-US" sz="3600" dirty="0" err="1"/>
              <a:t>NumPy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r>
              <a:rPr lang="en-US" dirty="0"/>
              <a:t>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(10)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b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([1,1,1,1])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c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([[1, 1, 1], [2,2,2]])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d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([[[1, 1, 1], [2, 2, 2]], [[3, 3, 3], [4, 4, 4]]]) print(</a:t>
            </a:r>
            <a:r>
              <a:rPr lang="en-US" dirty="0" err="1"/>
              <a:t>a.ndim</a:t>
            </a:r>
            <a:r>
              <a:rPr lang="en-US" dirty="0"/>
              <a:t>)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#0</a:t>
            </a:r>
          </a:p>
          <a:p>
            <a:pPr marL="114300" indent="0"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b.ndim</a:t>
            </a:r>
            <a:r>
              <a:rPr lang="en-US" dirty="0"/>
              <a:t>)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#1</a:t>
            </a:r>
          </a:p>
          <a:p>
            <a:pPr marL="114300" indent="0"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c.ndim</a:t>
            </a:r>
            <a:r>
              <a:rPr lang="en-US" dirty="0"/>
              <a:t>)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#2</a:t>
            </a:r>
          </a:p>
          <a:p>
            <a:pPr marL="114300" indent="0"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d.ndim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002060"/>
                </a:solidFill>
              </a:rPr>
              <a:t>#3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6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Natural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Natural language is a special type of unstructured data; it’s challenging to </a:t>
            </a:r>
            <a:r>
              <a:rPr lang="en-GB" b="0" dirty="0" smtClean="0"/>
              <a:t>process because </a:t>
            </a:r>
            <a:r>
              <a:rPr lang="en-GB" b="0" dirty="0"/>
              <a:t>it requires knowledge of specific data science techniques and linguistics</a:t>
            </a:r>
            <a:r>
              <a:rPr lang="en-GB" b="0" dirty="0" smtClean="0"/>
              <a:t>.</a:t>
            </a:r>
          </a:p>
          <a:p>
            <a:endParaRPr lang="en-GB" b="0" dirty="0"/>
          </a:p>
          <a:p>
            <a:r>
              <a:rPr lang="en-GB" b="0" dirty="0"/>
              <a:t>The natural language processing community has had success in entity recognition</a:t>
            </a:r>
            <a:r>
              <a:rPr lang="en-GB" b="0" dirty="0" smtClean="0"/>
              <a:t>, topic </a:t>
            </a:r>
            <a:r>
              <a:rPr lang="en-GB" b="0" dirty="0"/>
              <a:t>recognition, summarization, text completion, and sentiment analysis, but </a:t>
            </a:r>
            <a:r>
              <a:rPr lang="en-GB" b="0" dirty="0" smtClean="0"/>
              <a:t>models trained </a:t>
            </a:r>
            <a:r>
              <a:rPr lang="en-GB" b="0" dirty="0"/>
              <a:t>in one domain don’t generalize well to other domains.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79348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7753672" cy="1143000"/>
          </a:xfrm>
        </p:spPr>
        <p:txBody>
          <a:bodyPr/>
          <a:lstStyle/>
          <a:p>
            <a:pPr fontAlgn="base"/>
            <a:r>
              <a:rPr lang="en-US" sz="3200" dirty="0"/>
              <a:t>Higher Dimensional Arrays in </a:t>
            </a:r>
            <a:r>
              <a:rPr lang="en-US" sz="3200" dirty="0" err="1" smtClean="0"/>
              <a:t>NumPy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66928" cy="4800600"/>
          </a:xfrm>
        </p:spPr>
        <p:txBody>
          <a:bodyPr/>
          <a:lstStyle/>
          <a:p>
            <a:pPr marL="114300" indent="0" fontAlgn="base">
              <a:buNone/>
            </a:pPr>
            <a:r>
              <a:rPr lang="en-US" b="0" dirty="0"/>
              <a:t>import </a:t>
            </a:r>
            <a:r>
              <a:rPr lang="en-US" b="0" dirty="0" err="1"/>
              <a:t>numpy</a:t>
            </a:r>
            <a:r>
              <a:rPr lang="en-US" b="0" dirty="0"/>
              <a:t> as </a:t>
            </a:r>
            <a:r>
              <a:rPr lang="en-US" b="0" dirty="0" err="1"/>
              <a:t>np</a:t>
            </a:r>
            <a:endParaRPr lang="en-US" b="0" dirty="0"/>
          </a:p>
          <a:p>
            <a:pPr marL="114300" indent="0" fontAlgn="base">
              <a:buNone/>
            </a:pPr>
            <a:r>
              <a:rPr lang="en-US" b="0" dirty="0" err="1"/>
              <a:t>arr</a:t>
            </a:r>
            <a:r>
              <a:rPr lang="en-US" b="0" dirty="0"/>
              <a:t> = </a:t>
            </a:r>
            <a:r>
              <a:rPr lang="en-US" b="0" dirty="0" err="1"/>
              <a:t>np.array</a:t>
            </a:r>
            <a:r>
              <a:rPr lang="en-US" b="0" dirty="0"/>
              <a:t>([1, 1, 1, 1, 1], </a:t>
            </a:r>
            <a:r>
              <a:rPr lang="en-US" b="0" dirty="0" err="1"/>
              <a:t>ndmin</a:t>
            </a:r>
            <a:r>
              <a:rPr lang="en-US" b="0" dirty="0"/>
              <a:t>=10)</a:t>
            </a:r>
          </a:p>
          <a:p>
            <a:pPr marL="114300" indent="0" fontAlgn="base">
              <a:buNone/>
            </a:pPr>
            <a:r>
              <a:rPr lang="en-US" b="0" dirty="0"/>
              <a:t>print(</a:t>
            </a:r>
            <a:r>
              <a:rPr lang="en-US" b="0" dirty="0" err="1"/>
              <a:t>arr</a:t>
            </a:r>
            <a:r>
              <a:rPr lang="en-US" b="0" dirty="0"/>
              <a:t>)</a:t>
            </a:r>
          </a:p>
          <a:p>
            <a:pPr marL="114300" indent="0" fontAlgn="base">
              <a:buNone/>
            </a:pPr>
            <a:r>
              <a:rPr lang="en-US" b="0" dirty="0"/>
              <a:t>print('number of dimensions :', </a:t>
            </a:r>
            <a:r>
              <a:rPr lang="en-US" b="0" dirty="0" err="1"/>
              <a:t>arr.ndim</a:t>
            </a:r>
            <a:r>
              <a:rPr lang="en-US" b="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7704" y="3861048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[[[[[[[[[[1 1 1 1 1]]]]]]]]]]</a:t>
            </a:r>
          </a:p>
          <a:p>
            <a:r>
              <a:rPr lang="en-US" dirty="0" smtClean="0"/>
              <a:t>number of dimensions :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9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Indexing and Slicing in </a:t>
            </a:r>
            <a:r>
              <a:rPr lang="en-US" sz="4000" dirty="0" err="1" smtClean="0"/>
              <a:t>NumPy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u="sng" dirty="0" smtClean="0">
                <a:hlinkClick r:id="rId2"/>
              </a:rPr>
              <a:t/>
            </a:r>
            <a:br>
              <a:rPr lang="en-US" sz="4000" u="sng" dirty="0" smtClean="0">
                <a:hlinkClick r:id="rId2"/>
              </a:rPr>
            </a:br>
            <a:endParaRPr lang="en-US" sz="4000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414587"/>
            <a:ext cx="691515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4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Indexing &amp; 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59016" cy="4925144"/>
          </a:xfrm>
        </p:spPr>
        <p:txBody>
          <a:bodyPr/>
          <a:lstStyle/>
          <a:p>
            <a:pPr marL="114300" indent="0">
              <a:buNone/>
            </a:pPr>
            <a:r>
              <a:rPr lang="en-AU" dirty="0" smtClean="0">
                <a:solidFill>
                  <a:srgbClr val="002060"/>
                </a:solidFill>
              </a:rPr>
              <a:t>Indexing</a:t>
            </a:r>
            <a:endParaRPr lang="en-US" dirty="0" smtClean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US" dirty="0" smtClean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r>
              <a:rPr lang="en-US" dirty="0"/>
              <a:t> </a:t>
            </a:r>
            <a:endParaRPr lang="en-US" dirty="0" smtClean="0"/>
          </a:p>
          <a:p>
            <a:pPr marL="114300" indent="0">
              <a:buNone/>
            </a:pPr>
            <a:r>
              <a:rPr lang="en-US" dirty="0" err="1" smtClean="0"/>
              <a:t>arr</a:t>
            </a:r>
            <a:r>
              <a:rPr lang="en-US" dirty="0"/>
              <a:t>=([1,2,5,6,7])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arr</a:t>
            </a:r>
            <a:r>
              <a:rPr lang="en-US" dirty="0" smtClean="0"/>
              <a:t>[3]) </a:t>
            </a:r>
            <a:r>
              <a:rPr lang="en-US" dirty="0" smtClean="0">
                <a:solidFill>
                  <a:srgbClr val="002060"/>
                </a:solidFill>
              </a:rPr>
              <a:t>#6</a:t>
            </a:r>
          </a:p>
          <a:p>
            <a:pPr marL="114300" indent="0">
              <a:buNone/>
            </a:pPr>
            <a:endParaRPr lang="en-AU" dirty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AU" dirty="0" smtClean="0">
                <a:solidFill>
                  <a:srgbClr val="002060"/>
                </a:solidFill>
              </a:rPr>
              <a:t>Slicing</a:t>
            </a:r>
            <a:endParaRPr lang="en-US" dirty="0">
              <a:solidFill>
                <a:srgbClr val="002060"/>
              </a:solidFill>
            </a:endParaRPr>
          </a:p>
          <a:p>
            <a:pPr marL="114300" indent="0" fontAlgn="base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endParaRPr lang="en-US" dirty="0"/>
          </a:p>
          <a:p>
            <a:pPr marL="114300" indent="0" fontAlgn="base">
              <a:buNone/>
            </a:pPr>
            <a:r>
              <a:rPr lang="en-US" dirty="0" err="1"/>
              <a:t>arr</a:t>
            </a:r>
            <a:r>
              <a:rPr lang="en-US" dirty="0"/>
              <a:t>=([1,2,5,6,7])</a:t>
            </a:r>
          </a:p>
          <a:p>
            <a:pPr marL="114300" indent="0" fontAlgn="base"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arr</a:t>
            </a:r>
            <a:r>
              <a:rPr lang="en-US" dirty="0" smtClean="0"/>
              <a:t>[2:5])  </a:t>
            </a:r>
            <a:r>
              <a:rPr lang="en-US" dirty="0" smtClean="0">
                <a:solidFill>
                  <a:srgbClr val="002060"/>
                </a:solidFill>
              </a:rPr>
              <a:t>#[5, 6, 7]</a:t>
            </a:r>
            <a:endParaRPr lang="en-US" dirty="0">
              <a:solidFill>
                <a:srgbClr val="00206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Indexing and Slicing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57350"/>
            <a:ext cx="66675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91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Indexing and Slicing in 2-D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 descr="Indexing and Subset in 2-D ar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3" y="1556792"/>
            <a:ext cx="8339759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53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Copying 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7321624" cy="432048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GB" dirty="0" smtClean="0"/>
              <a:t>Copy from one array to another</a:t>
            </a:r>
          </a:p>
          <a:p>
            <a:r>
              <a:rPr lang="en-GB" dirty="0"/>
              <a:t>Method 1: </a:t>
            </a:r>
            <a:r>
              <a:rPr lang="en-GB" b="0" dirty="0"/>
              <a:t>Using </a:t>
            </a:r>
            <a:r>
              <a:rPr lang="en-GB" b="0" u="sng" dirty="0" err="1">
                <a:hlinkClick r:id="rId2"/>
              </a:rPr>
              <a:t>np.empty_like</a:t>
            </a:r>
            <a:r>
              <a:rPr lang="en-GB" b="0" u="sng" dirty="0">
                <a:hlinkClick r:id="rId2"/>
              </a:rPr>
              <a:t>()</a:t>
            </a:r>
            <a:r>
              <a:rPr lang="en-GB" dirty="0"/>
              <a:t> </a:t>
            </a:r>
            <a:r>
              <a:rPr lang="en-GB" b="0" dirty="0" smtClean="0"/>
              <a:t>function</a:t>
            </a:r>
          </a:p>
          <a:p>
            <a:pPr fontAlgn="base"/>
            <a:r>
              <a:rPr lang="en-GB" dirty="0"/>
              <a:t>Method 2: </a:t>
            </a:r>
            <a:r>
              <a:rPr lang="en-GB" b="0" dirty="0"/>
              <a:t>Using </a:t>
            </a:r>
            <a:r>
              <a:rPr lang="en-GB" b="0" dirty="0" err="1"/>
              <a:t>np.copy</a:t>
            </a:r>
            <a:r>
              <a:rPr lang="en-GB" b="0" dirty="0"/>
              <a:t>() function</a:t>
            </a:r>
          </a:p>
          <a:p>
            <a:pPr fontAlgn="base"/>
            <a:r>
              <a:rPr lang="en-GB" dirty="0"/>
              <a:t>Method 3: </a:t>
            </a:r>
            <a:r>
              <a:rPr lang="en-GB" b="0" dirty="0"/>
              <a:t>Using </a:t>
            </a:r>
            <a:r>
              <a:rPr lang="en-GB" dirty="0"/>
              <a:t>Assignment</a:t>
            </a:r>
            <a:r>
              <a:rPr lang="en-GB" b="0" dirty="0"/>
              <a:t> </a:t>
            </a:r>
            <a:r>
              <a:rPr lang="en-GB" b="0" dirty="0" smtClean="0"/>
              <a:t>Operator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44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np.empty_like</a:t>
            </a:r>
            <a:r>
              <a:rPr lang="en-GB" dirty="0"/>
              <a:t>( )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7992888" cy="4800600"/>
          </a:xfrm>
        </p:spPr>
        <p:txBody>
          <a:bodyPr/>
          <a:lstStyle/>
          <a:p>
            <a:pPr fontAlgn="base"/>
            <a:r>
              <a:rPr lang="en-GB" b="0" dirty="0"/>
              <a:t>This function returns a new array with the same shape and type as a given array.</a:t>
            </a:r>
          </a:p>
          <a:p>
            <a:pPr marL="114300" indent="0" fontAlgn="base">
              <a:buNone/>
            </a:pPr>
            <a:r>
              <a:rPr lang="en-GB" dirty="0"/>
              <a:t> </a:t>
            </a:r>
            <a:r>
              <a:rPr lang="en-GB" dirty="0" smtClean="0"/>
              <a:t>   Syntax</a:t>
            </a:r>
            <a:r>
              <a:rPr lang="en-GB" dirty="0"/>
              <a:t>:</a:t>
            </a:r>
            <a:endParaRPr lang="en-GB" b="0" dirty="0"/>
          </a:p>
          <a:p>
            <a:pPr lvl="1"/>
            <a:r>
              <a:rPr lang="en-GB" dirty="0" err="1">
                <a:solidFill>
                  <a:srgbClr val="C00000"/>
                </a:solidFill>
              </a:rPr>
              <a:t>numpy.empty_like</a:t>
            </a:r>
            <a:r>
              <a:rPr lang="en-GB" dirty="0">
                <a:solidFill>
                  <a:srgbClr val="C00000"/>
                </a:solidFill>
              </a:rPr>
              <a:t>(a, </a:t>
            </a:r>
            <a:r>
              <a:rPr lang="en-GB" dirty="0" err="1">
                <a:solidFill>
                  <a:srgbClr val="C00000"/>
                </a:solidFill>
              </a:rPr>
              <a:t>dtype</a:t>
            </a:r>
            <a:r>
              <a:rPr lang="en-GB" dirty="0">
                <a:solidFill>
                  <a:srgbClr val="C00000"/>
                </a:solidFill>
              </a:rPr>
              <a:t> = None, order = ‘K’, </a:t>
            </a:r>
            <a:r>
              <a:rPr lang="en-GB" dirty="0" err="1">
                <a:solidFill>
                  <a:srgbClr val="C00000"/>
                </a:solidFill>
              </a:rPr>
              <a:t>subok</a:t>
            </a:r>
            <a:r>
              <a:rPr lang="en-GB" dirty="0">
                <a:solidFill>
                  <a:srgbClr val="C00000"/>
                </a:solidFill>
              </a:rPr>
              <a:t> = True)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23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</a:t>
            </a:r>
            <a:r>
              <a:rPr lang="en-GB" dirty="0" err="1" smtClean="0"/>
              <a:t>np.empty_like</a:t>
            </a:r>
            <a:r>
              <a:rPr lang="en-GB" dirty="0" smtClean="0"/>
              <a:t>( 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0768"/>
            <a:ext cx="8077200" cy="5517232"/>
          </a:xfrm>
        </p:spPr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en-GB" sz="3300" b="0" dirty="0"/>
              <a:t>import </a:t>
            </a:r>
            <a:r>
              <a:rPr lang="en-GB" sz="3300" b="0" dirty="0" err="1"/>
              <a:t>numpy</a:t>
            </a:r>
            <a:r>
              <a:rPr lang="en-GB" sz="3300" b="0" dirty="0"/>
              <a:t> as </a:t>
            </a:r>
            <a:r>
              <a:rPr lang="en-GB" sz="3300" b="0" dirty="0" err="1"/>
              <a:t>np</a:t>
            </a:r>
            <a:endParaRPr lang="en-GB" sz="3300" b="0" dirty="0"/>
          </a:p>
          <a:p>
            <a:pPr marL="114300" indent="0">
              <a:buNone/>
            </a:pPr>
            <a:r>
              <a:rPr lang="en-GB" sz="3300" b="0" dirty="0" err="1" smtClean="0"/>
              <a:t>ary</a:t>
            </a:r>
            <a:r>
              <a:rPr lang="en-GB" sz="3300" b="0" dirty="0"/>
              <a:t> = </a:t>
            </a:r>
            <a:r>
              <a:rPr lang="en-GB" sz="3300" b="0" dirty="0" err="1"/>
              <a:t>np.array</a:t>
            </a:r>
            <a:r>
              <a:rPr lang="en-GB" sz="3300" b="0" dirty="0"/>
              <a:t>([13, 99, 100, 34, 65, 11, </a:t>
            </a:r>
            <a:r>
              <a:rPr lang="en-GB" sz="3300" b="0" dirty="0" smtClean="0"/>
              <a:t>66</a:t>
            </a:r>
            <a:r>
              <a:rPr lang="en-GB" sz="3300" b="0" dirty="0"/>
              <a:t>, 81, 632, 44])</a:t>
            </a:r>
          </a:p>
          <a:p>
            <a:pPr marL="114300" indent="0">
              <a:buNone/>
            </a:pPr>
            <a:r>
              <a:rPr lang="en-GB" sz="3300" b="0" dirty="0"/>
              <a:t>  </a:t>
            </a:r>
          </a:p>
          <a:p>
            <a:pPr marL="114300" indent="0">
              <a:buNone/>
            </a:pPr>
            <a:r>
              <a:rPr lang="en-GB" sz="3300" b="0" dirty="0"/>
              <a:t>print("Original array: ")</a:t>
            </a:r>
          </a:p>
          <a:p>
            <a:pPr marL="114300" indent="0">
              <a:buNone/>
            </a:pPr>
            <a:r>
              <a:rPr lang="en-GB" sz="3300" b="0" dirty="0" smtClean="0"/>
              <a:t>#</a:t>
            </a:r>
            <a:r>
              <a:rPr lang="en-GB" sz="3300" b="0" dirty="0"/>
              <a:t> printing the </a:t>
            </a:r>
            <a:r>
              <a:rPr lang="en-GB" sz="3300" b="0" dirty="0" err="1"/>
              <a:t>Numpy</a:t>
            </a:r>
            <a:r>
              <a:rPr lang="en-GB" sz="3300" b="0" dirty="0"/>
              <a:t> array</a:t>
            </a:r>
          </a:p>
          <a:p>
            <a:pPr marL="114300" indent="0">
              <a:buNone/>
            </a:pPr>
            <a:r>
              <a:rPr lang="en-GB" sz="3300" b="0" dirty="0"/>
              <a:t>print(</a:t>
            </a:r>
            <a:r>
              <a:rPr lang="en-GB" sz="3300" b="0" dirty="0" err="1"/>
              <a:t>ary</a:t>
            </a:r>
            <a:r>
              <a:rPr lang="en-GB" sz="3300" b="0" dirty="0"/>
              <a:t>)</a:t>
            </a:r>
          </a:p>
          <a:p>
            <a:pPr marL="114300" indent="0">
              <a:buNone/>
            </a:pPr>
            <a:r>
              <a:rPr lang="en-GB" sz="3300" b="0" dirty="0"/>
              <a:t>  </a:t>
            </a:r>
          </a:p>
          <a:p>
            <a:pPr marL="114300" indent="0">
              <a:buNone/>
            </a:pPr>
            <a:r>
              <a:rPr lang="en-GB" sz="3300" b="0" dirty="0"/>
              <a:t># Creating an empty </a:t>
            </a:r>
            <a:r>
              <a:rPr lang="en-GB" sz="3300" b="0" dirty="0" err="1"/>
              <a:t>Numpy</a:t>
            </a:r>
            <a:r>
              <a:rPr lang="en-GB" sz="3300" b="0" dirty="0"/>
              <a:t> array </a:t>
            </a:r>
            <a:r>
              <a:rPr lang="en-GB" sz="3300" b="0" dirty="0" smtClean="0"/>
              <a:t>similar to</a:t>
            </a:r>
            <a:r>
              <a:rPr lang="en-GB" sz="3300" b="0" dirty="0"/>
              <a:t> </a:t>
            </a:r>
            <a:r>
              <a:rPr lang="en-GB" sz="3300" b="0" dirty="0" err="1"/>
              <a:t>ary</a:t>
            </a:r>
            <a:endParaRPr lang="en-GB" sz="3300" b="0" dirty="0"/>
          </a:p>
          <a:p>
            <a:pPr marL="114300" indent="0">
              <a:buNone/>
            </a:pPr>
            <a:r>
              <a:rPr lang="en-GB" sz="3300" b="0" dirty="0"/>
              <a:t>copy = </a:t>
            </a:r>
            <a:r>
              <a:rPr lang="en-GB" sz="3300" b="0" dirty="0" err="1"/>
              <a:t>np.empty_like</a:t>
            </a:r>
            <a:r>
              <a:rPr lang="en-GB" sz="3300" b="0" dirty="0"/>
              <a:t>(</a:t>
            </a:r>
            <a:r>
              <a:rPr lang="en-GB" sz="3300" b="0" dirty="0" err="1"/>
              <a:t>ary</a:t>
            </a:r>
            <a:r>
              <a:rPr lang="en-GB" sz="3300" b="0" dirty="0"/>
              <a:t>)</a:t>
            </a:r>
          </a:p>
          <a:p>
            <a:pPr marL="114300" indent="0">
              <a:buNone/>
            </a:pPr>
            <a:r>
              <a:rPr lang="en-GB" sz="3300" b="0" dirty="0"/>
              <a:t>  </a:t>
            </a:r>
          </a:p>
          <a:p>
            <a:pPr marL="114300" indent="0">
              <a:buNone/>
            </a:pPr>
            <a:r>
              <a:rPr lang="en-GB" sz="3300" b="0" dirty="0"/>
              <a:t># Now assign </a:t>
            </a:r>
            <a:r>
              <a:rPr lang="en-GB" sz="3300" b="0" dirty="0" err="1"/>
              <a:t>ary</a:t>
            </a:r>
            <a:r>
              <a:rPr lang="en-GB" sz="3300" b="0" dirty="0"/>
              <a:t> to copy</a:t>
            </a:r>
          </a:p>
          <a:p>
            <a:pPr marL="114300" indent="0">
              <a:buNone/>
            </a:pPr>
            <a:r>
              <a:rPr lang="en-GB" sz="3300" b="0" dirty="0"/>
              <a:t>copy = </a:t>
            </a:r>
            <a:r>
              <a:rPr lang="en-GB" sz="3300" b="0" dirty="0" err="1"/>
              <a:t>ary</a:t>
            </a:r>
            <a:endParaRPr lang="en-GB" sz="3300" b="0" dirty="0"/>
          </a:p>
          <a:p>
            <a:pPr marL="114300" indent="0">
              <a:buNone/>
            </a:pPr>
            <a:r>
              <a:rPr lang="en-GB" sz="3300" b="0" dirty="0"/>
              <a:t>  </a:t>
            </a:r>
          </a:p>
          <a:p>
            <a:pPr marL="114300" indent="0">
              <a:buNone/>
            </a:pPr>
            <a:r>
              <a:rPr lang="en-GB" sz="3300" b="0" dirty="0"/>
              <a:t>print("\</a:t>
            </a:r>
            <a:r>
              <a:rPr lang="en-GB" sz="3300" b="0" dirty="0" err="1"/>
              <a:t>nCopy</a:t>
            </a:r>
            <a:r>
              <a:rPr lang="en-GB" sz="3300" b="0" dirty="0"/>
              <a:t> of the given array: ")</a:t>
            </a:r>
          </a:p>
          <a:p>
            <a:pPr marL="114300" indent="0">
              <a:buNone/>
            </a:pPr>
            <a:r>
              <a:rPr lang="en-GB" sz="3300" b="0" dirty="0"/>
              <a:t>  </a:t>
            </a:r>
          </a:p>
          <a:p>
            <a:pPr marL="114300" indent="0">
              <a:buNone/>
            </a:pPr>
            <a:r>
              <a:rPr lang="en-GB" sz="3300" b="0" dirty="0"/>
              <a:t># printing the copied array</a:t>
            </a:r>
          </a:p>
          <a:p>
            <a:pPr marL="114300" indent="0">
              <a:buNone/>
            </a:pPr>
            <a:r>
              <a:rPr lang="en-GB" sz="3300" b="0" dirty="0"/>
              <a:t>print(copy)</a:t>
            </a:r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98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np.empty_like</a:t>
            </a:r>
            <a:r>
              <a:rPr lang="en-GB" dirty="0"/>
              <a:t>( )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07982"/>
            <a:ext cx="7776864" cy="5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19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/>
              <a:t>Using </a:t>
            </a:r>
            <a:r>
              <a:rPr lang="en-GB" dirty="0" err="1"/>
              <a:t>np.copy</a:t>
            </a:r>
            <a:r>
              <a:rPr lang="en-GB" dirty="0"/>
              <a:t>() </a:t>
            </a:r>
            <a:r>
              <a:rPr lang="en-GB" dirty="0" smtClean="0"/>
              <a:t>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388424" cy="4800600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GB" b="0" dirty="0"/>
              <a:t>This function returns an array copy of the given object.</a:t>
            </a:r>
            <a:br>
              <a:rPr lang="en-GB" b="0" dirty="0"/>
            </a:br>
            <a:r>
              <a:rPr lang="en-IN" dirty="0"/>
              <a:t>Syntax :</a:t>
            </a:r>
            <a:endParaRPr lang="en-IN" b="0" dirty="0"/>
          </a:p>
          <a:p>
            <a:pPr lvl="1"/>
            <a:r>
              <a:rPr lang="en-IN" b="0" dirty="0" err="1" smtClean="0">
                <a:solidFill>
                  <a:srgbClr val="C00000"/>
                </a:solidFill>
              </a:rPr>
              <a:t>numpy.cop</a:t>
            </a:r>
            <a:r>
              <a:rPr lang="en-IN" b="0" dirty="0" err="1">
                <a:solidFill>
                  <a:srgbClr val="C00000"/>
                </a:solidFill>
              </a:rPr>
              <a:t>y</a:t>
            </a:r>
            <a:r>
              <a:rPr lang="en-IN" b="0" dirty="0">
                <a:solidFill>
                  <a:srgbClr val="C00000"/>
                </a:solidFill>
              </a:rPr>
              <a:t>(a, order='K', </a:t>
            </a:r>
            <a:r>
              <a:rPr lang="en-IN" b="0" dirty="0" err="1">
                <a:solidFill>
                  <a:srgbClr val="C00000"/>
                </a:solidFill>
              </a:rPr>
              <a:t>subok</a:t>
            </a:r>
            <a:r>
              <a:rPr lang="en-IN" b="0" dirty="0">
                <a:solidFill>
                  <a:srgbClr val="C00000"/>
                </a:solidFill>
              </a:rPr>
              <a:t>=False</a:t>
            </a:r>
            <a:r>
              <a:rPr lang="en-IN" b="0" dirty="0" smtClean="0">
                <a:solidFill>
                  <a:srgbClr val="C00000"/>
                </a:solidFill>
              </a:rPr>
              <a:t>)</a:t>
            </a:r>
          </a:p>
          <a:p>
            <a:pPr marL="411480" lvl="1" indent="0">
              <a:buNone/>
            </a:pPr>
            <a:endParaRPr lang="en-IN" sz="2200" b="0" dirty="0">
              <a:solidFill>
                <a:srgbClr val="C00000"/>
              </a:solidFill>
            </a:endParaRPr>
          </a:p>
          <a:p>
            <a:pPr marL="411480" lvl="1" indent="0">
              <a:buNone/>
            </a:pPr>
            <a:r>
              <a:rPr lang="en-IN" sz="2200" b="0" dirty="0" smtClean="0"/>
              <a:t># </a:t>
            </a:r>
            <a:r>
              <a:rPr lang="en-IN" sz="2200" b="0" dirty="0"/>
              <a:t>importing </a:t>
            </a:r>
            <a:r>
              <a:rPr lang="en-IN" sz="2200" b="0" dirty="0" err="1"/>
              <a:t>Numpy</a:t>
            </a:r>
            <a:r>
              <a:rPr lang="en-IN" sz="2200" b="0" dirty="0"/>
              <a:t> package</a:t>
            </a:r>
          </a:p>
          <a:p>
            <a:pPr marL="411480" lvl="1" indent="0">
              <a:buNone/>
            </a:pPr>
            <a:r>
              <a:rPr lang="en-IN" sz="2200" b="0" dirty="0"/>
              <a:t>import </a:t>
            </a:r>
            <a:r>
              <a:rPr lang="en-IN" sz="2200" b="0" dirty="0" err="1"/>
              <a:t>numpy</a:t>
            </a:r>
            <a:r>
              <a:rPr lang="en-IN" sz="2200" b="0" dirty="0"/>
              <a:t> as </a:t>
            </a:r>
            <a:r>
              <a:rPr lang="en-IN" sz="2200" b="0" dirty="0" err="1" smtClean="0"/>
              <a:t>np</a:t>
            </a:r>
            <a:endParaRPr lang="en-IN" sz="2200" b="0" dirty="0" smtClean="0"/>
          </a:p>
          <a:p>
            <a:pPr marL="411480" lvl="1" indent="0">
              <a:buNone/>
            </a:pPr>
            <a:r>
              <a:rPr lang="en-IN" sz="2200" b="0" dirty="0" err="1" smtClean="0"/>
              <a:t>org_array</a:t>
            </a:r>
            <a:r>
              <a:rPr lang="en-IN" sz="2200" b="0" dirty="0" smtClean="0"/>
              <a:t> </a:t>
            </a:r>
            <a:r>
              <a:rPr lang="en-IN" sz="2200" b="0" dirty="0"/>
              <a:t>= </a:t>
            </a:r>
            <a:r>
              <a:rPr lang="en-IN" sz="2200" b="0" dirty="0" err="1"/>
              <a:t>np.array</a:t>
            </a:r>
            <a:r>
              <a:rPr lang="en-IN" sz="2200" b="0" dirty="0"/>
              <a:t>([1.54, 2.99, 3.42, 4.87, </a:t>
            </a:r>
            <a:r>
              <a:rPr lang="en-IN" sz="2200" b="0" dirty="0" smtClean="0"/>
              <a:t>6.94, 8.21</a:t>
            </a:r>
            <a:r>
              <a:rPr lang="en-IN" sz="2200" b="0" dirty="0"/>
              <a:t>, 7.65, 10.50, 77.5])</a:t>
            </a:r>
          </a:p>
          <a:p>
            <a:pPr marL="411480" lvl="1" indent="0">
              <a:buNone/>
            </a:pPr>
            <a:r>
              <a:rPr lang="en-IN" sz="2200" b="0" dirty="0" smtClean="0"/>
              <a:t>print</a:t>
            </a:r>
            <a:r>
              <a:rPr lang="en-IN" sz="2200" b="0" dirty="0"/>
              <a:t>("Original array: ")</a:t>
            </a:r>
          </a:p>
          <a:p>
            <a:pPr marL="411480" lvl="1" indent="0">
              <a:buNone/>
            </a:pPr>
            <a:r>
              <a:rPr lang="en-IN" sz="2200" b="0" dirty="0" smtClean="0"/>
              <a:t>print(</a:t>
            </a:r>
            <a:r>
              <a:rPr lang="en-IN" sz="2200" b="0" dirty="0" err="1" smtClean="0"/>
              <a:t>org_array</a:t>
            </a:r>
            <a:r>
              <a:rPr lang="en-IN" sz="2200" b="0" dirty="0"/>
              <a:t>)</a:t>
            </a:r>
          </a:p>
          <a:p>
            <a:pPr marL="411480" lvl="1" indent="0">
              <a:buNone/>
            </a:pPr>
            <a:r>
              <a:rPr lang="en-IN" sz="2200" b="0" dirty="0" smtClean="0"/>
              <a:t># </a:t>
            </a:r>
            <a:r>
              <a:rPr lang="en-IN" sz="2200" b="0" dirty="0"/>
              <a:t>Now copying the </a:t>
            </a:r>
            <a:r>
              <a:rPr lang="en-IN" sz="2200" b="0" dirty="0" err="1"/>
              <a:t>org_array</a:t>
            </a:r>
            <a:r>
              <a:rPr lang="en-IN" sz="2200" b="0" dirty="0"/>
              <a:t> to </a:t>
            </a:r>
            <a:r>
              <a:rPr lang="en-IN" sz="2200" b="0" dirty="0" err="1" smtClean="0"/>
              <a:t>copy_array</a:t>
            </a:r>
            <a:r>
              <a:rPr lang="en-IN" sz="2200" b="0" dirty="0" smtClean="0"/>
              <a:t> </a:t>
            </a:r>
            <a:r>
              <a:rPr lang="en-IN" sz="2200" b="0" dirty="0"/>
              <a:t>using </a:t>
            </a:r>
            <a:r>
              <a:rPr lang="en-IN" sz="2200" b="0" dirty="0" err="1"/>
              <a:t>np.copy</a:t>
            </a:r>
            <a:r>
              <a:rPr lang="en-IN" sz="2200" b="0" dirty="0"/>
              <a:t>() function</a:t>
            </a:r>
          </a:p>
          <a:p>
            <a:pPr marL="411480" lvl="1" indent="0">
              <a:buNone/>
            </a:pPr>
            <a:r>
              <a:rPr lang="en-IN" sz="2200" b="0" dirty="0" err="1"/>
              <a:t>copy_array</a:t>
            </a:r>
            <a:r>
              <a:rPr lang="en-IN" sz="2200" b="0" dirty="0"/>
              <a:t> = </a:t>
            </a:r>
            <a:r>
              <a:rPr lang="en-IN" sz="2200" b="0" dirty="0" err="1"/>
              <a:t>np.copy</a:t>
            </a:r>
            <a:r>
              <a:rPr lang="en-IN" sz="2200" b="0" dirty="0"/>
              <a:t>(</a:t>
            </a:r>
            <a:r>
              <a:rPr lang="en-IN" sz="2200" b="0" dirty="0" err="1"/>
              <a:t>org_array</a:t>
            </a:r>
            <a:r>
              <a:rPr lang="en-IN" sz="2200" b="0" dirty="0"/>
              <a:t>)</a:t>
            </a:r>
          </a:p>
          <a:p>
            <a:pPr marL="411480" lvl="1" indent="0">
              <a:buNone/>
            </a:pPr>
            <a:r>
              <a:rPr lang="en-IN" sz="2200" b="0" dirty="0" smtClean="0"/>
              <a:t>print</a:t>
            </a:r>
            <a:r>
              <a:rPr lang="en-IN" sz="2200" b="0" dirty="0"/>
              <a:t>("\</a:t>
            </a:r>
            <a:r>
              <a:rPr lang="en-IN" sz="2200" b="0" dirty="0" err="1"/>
              <a:t>nCopied</a:t>
            </a:r>
            <a:r>
              <a:rPr lang="en-IN" sz="2200" b="0" dirty="0"/>
              <a:t> array: ")</a:t>
            </a:r>
          </a:p>
          <a:p>
            <a:pPr marL="411480" lvl="1" indent="0">
              <a:buNone/>
            </a:pPr>
            <a:r>
              <a:rPr lang="en-IN" sz="2200" b="0" dirty="0" smtClean="0"/>
              <a:t># </a:t>
            </a:r>
            <a:r>
              <a:rPr lang="en-IN" sz="2200" b="0" dirty="0"/>
              <a:t>printing the copied </a:t>
            </a:r>
            <a:r>
              <a:rPr lang="en-IN" sz="2200" b="0" dirty="0" err="1"/>
              <a:t>Numpy</a:t>
            </a:r>
            <a:r>
              <a:rPr lang="en-IN" sz="2200" b="0" dirty="0"/>
              <a:t> </a:t>
            </a:r>
            <a:r>
              <a:rPr lang="en-IN" sz="2200" b="0" dirty="0" smtClean="0"/>
              <a:t>array</a:t>
            </a:r>
          </a:p>
          <a:p>
            <a:pPr marL="411480" lvl="1" indent="0">
              <a:buNone/>
            </a:pPr>
            <a:r>
              <a:rPr lang="en-IN" sz="2200" b="0" dirty="0" smtClean="0"/>
              <a:t>print(</a:t>
            </a:r>
            <a:r>
              <a:rPr lang="en-IN" sz="2200" b="0" dirty="0" err="1" smtClean="0"/>
              <a:t>copy_array</a:t>
            </a:r>
            <a:r>
              <a:rPr lang="en-IN" sz="2200" b="0" dirty="0" smtClean="0"/>
              <a:t>)</a:t>
            </a:r>
            <a:endParaRPr lang="en-IN" sz="2200" b="0" dirty="0"/>
          </a:p>
        </p:txBody>
      </p:sp>
    </p:spTree>
    <p:extLst>
      <p:ext uri="{BB962C8B-B14F-4D97-AF65-F5344CB8AC3E}">
        <p14:creationId xmlns:p14="http://schemas.microsoft.com/office/powerpoint/2010/main" val="40890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4103</TotalTime>
  <Words>6404</Words>
  <Application>Microsoft Office PowerPoint</Application>
  <PresentationFormat>On-screen Show (4:3)</PresentationFormat>
  <Paragraphs>1235</Paragraphs>
  <Slides>233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233</vt:i4>
      </vt:variant>
    </vt:vector>
  </HeadingPairs>
  <TitlesOfParts>
    <vt:vector size="234" baseType="lpstr">
      <vt:lpstr>Adjacency</vt:lpstr>
      <vt:lpstr>Fundamentals of Data Science  21CSS202T</vt:lpstr>
      <vt:lpstr>Unit I</vt:lpstr>
      <vt:lpstr>Big Data vs Data Science</vt:lpstr>
      <vt:lpstr>Characteristics of Big Data</vt:lpstr>
      <vt:lpstr>Benefits and uses of data science and big data</vt:lpstr>
      <vt:lpstr>Facets of data</vt:lpstr>
      <vt:lpstr>Structured Data</vt:lpstr>
      <vt:lpstr>Unstructured data</vt:lpstr>
      <vt:lpstr>Natural language</vt:lpstr>
      <vt:lpstr>Machine-generated data</vt:lpstr>
      <vt:lpstr>Machine-generated data</vt:lpstr>
      <vt:lpstr>Graph-based or network data</vt:lpstr>
      <vt:lpstr>Graph-based or network data</vt:lpstr>
      <vt:lpstr>Audio, video and image</vt:lpstr>
      <vt:lpstr>Streaming</vt:lpstr>
      <vt:lpstr>The Data Science Process</vt:lpstr>
      <vt:lpstr>The Data Science Process</vt:lpstr>
      <vt:lpstr>The Data Science Process</vt:lpstr>
      <vt:lpstr>Setting the research goal</vt:lpstr>
      <vt:lpstr>Setting the research goal</vt:lpstr>
      <vt:lpstr>Retrieving data</vt:lpstr>
      <vt:lpstr>Retrieving data</vt:lpstr>
      <vt:lpstr>Data Lakes</vt:lpstr>
      <vt:lpstr>Data warehouse</vt:lpstr>
      <vt:lpstr>Data Mart</vt:lpstr>
      <vt:lpstr>DWH vs DM</vt:lpstr>
      <vt:lpstr>DWH vs DL</vt:lpstr>
      <vt:lpstr>PowerPoint Presentation</vt:lpstr>
      <vt:lpstr>Data Lakes</vt:lpstr>
      <vt:lpstr>Data Providers</vt:lpstr>
      <vt:lpstr>Cleansing, integration and transformation</vt:lpstr>
      <vt:lpstr>Cleansing data</vt:lpstr>
      <vt:lpstr>Outliers</vt:lpstr>
      <vt:lpstr>Data Entry Errors</vt:lpstr>
      <vt:lpstr>Data Entry Errors</vt:lpstr>
      <vt:lpstr>Redundant Whitespaces</vt:lpstr>
      <vt:lpstr>Impossible values and Sanity checks</vt:lpstr>
      <vt:lpstr>Outliers</vt:lpstr>
      <vt:lpstr>Outliers</vt:lpstr>
      <vt:lpstr>Handle missing data</vt:lpstr>
      <vt:lpstr>Deviations from a code book</vt:lpstr>
      <vt:lpstr>Combining data from different data sources</vt:lpstr>
      <vt:lpstr>Joining</vt:lpstr>
      <vt:lpstr>Appending</vt:lpstr>
      <vt:lpstr>Views</vt:lpstr>
      <vt:lpstr>Views</vt:lpstr>
      <vt:lpstr>Enriching aggregated measures</vt:lpstr>
      <vt:lpstr>Transforming data</vt:lpstr>
      <vt:lpstr>Reducing the number of variables</vt:lpstr>
      <vt:lpstr>Turning variables into dummies</vt:lpstr>
      <vt:lpstr>Data Exploration</vt:lpstr>
      <vt:lpstr>Data Exploration</vt:lpstr>
      <vt:lpstr>Bar Chart</vt:lpstr>
      <vt:lpstr>Line Chart</vt:lpstr>
      <vt:lpstr>Distribution </vt:lpstr>
      <vt:lpstr>Overlaying</vt:lpstr>
      <vt:lpstr>Brushing and Linking</vt:lpstr>
      <vt:lpstr>Step 5: build the models</vt:lpstr>
      <vt:lpstr>Data modeling</vt:lpstr>
      <vt:lpstr>Data modeling</vt:lpstr>
      <vt:lpstr>Model and variable selection</vt:lpstr>
      <vt:lpstr>Model execution</vt:lpstr>
      <vt:lpstr>Model execution</vt:lpstr>
      <vt:lpstr>Model execution</vt:lpstr>
      <vt:lpstr>PowerPoint Presentation</vt:lpstr>
      <vt:lpstr>NumPy Arrays</vt:lpstr>
      <vt:lpstr>NumPy</vt:lpstr>
      <vt:lpstr>NumPy - Features</vt:lpstr>
      <vt:lpstr> Choosing NumPy over Python list </vt:lpstr>
      <vt:lpstr>Array</vt:lpstr>
      <vt:lpstr>Array</vt:lpstr>
      <vt:lpstr>NumPy Array</vt:lpstr>
      <vt:lpstr>Creation of NumPy Arrays from List</vt:lpstr>
      <vt:lpstr>Creation of Arrays</vt:lpstr>
      <vt:lpstr> 1. Using the NumPy functions </vt:lpstr>
      <vt:lpstr> 1. Using the NumPy functions </vt:lpstr>
      <vt:lpstr> 1. Using the NumPy functions </vt:lpstr>
      <vt:lpstr> 1. Using the NumPy functions </vt:lpstr>
      <vt:lpstr> 1. Using the NumPy functions </vt:lpstr>
      <vt:lpstr> 1. Using the NumPy functions </vt:lpstr>
      <vt:lpstr> 1. Using the NumPy functions </vt:lpstr>
      <vt:lpstr> 1. Using the NumPy functions </vt:lpstr>
      <vt:lpstr> 1. Using the NumPy functions </vt:lpstr>
      <vt:lpstr> 1. Using the NumPy functions </vt:lpstr>
      <vt:lpstr>2. Conversion from Python structure like lists</vt:lpstr>
      <vt:lpstr>Working with Ndarray</vt:lpstr>
      <vt:lpstr>NumPy Basic Array Operations</vt:lpstr>
      <vt:lpstr>Arrays in NumPy</vt:lpstr>
      <vt:lpstr>  Checking Array Dimensions in NumPy  </vt:lpstr>
      <vt:lpstr>Higher Dimensional Arrays in NumPy</vt:lpstr>
      <vt:lpstr>  Indexing and Slicing in NumPy  </vt:lpstr>
      <vt:lpstr>Indexing &amp; Slicing</vt:lpstr>
      <vt:lpstr>Indexing and Slicing</vt:lpstr>
      <vt:lpstr>Indexing and Slicing in 2-D</vt:lpstr>
      <vt:lpstr>Copying Arrays</vt:lpstr>
      <vt:lpstr>Using np.empty_like( )</vt:lpstr>
      <vt:lpstr>Using np.empty_like( )</vt:lpstr>
      <vt:lpstr>Using np.empty_like( )</vt:lpstr>
      <vt:lpstr>Using np.copy() function</vt:lpstr>
      <vt:lpstr>Using np.copy() function</vt:lpstr>
      <vt:lpstr>Using Assignment Operator</vt:lpstr>
      <vt:lpstr>Iterating Arrays</vt:lpstr>
      <vt:lpstr>Iterating Arrays</vt:lpstr>
      <vt:lpstr>Iterating Arrays</vt:lpstr>
      <vt:lpstr>Iterating Arrays</vt:lpstr>
      <vt:lpstr>Iterating Arrays</vt:lpstr>
      <vt:lpstr>Iterating Arrays Using nditer()</vt:lpstr>
      <vt:lpstr>Identity array</vt:lpstr>
      <vt:lpstr>Identity</vt:lpstr>
      <vt:lpstr>Identity array</vt:lpstr>
      <vt:lpstr>eye( ) </vt:lpstr>
      <vt:lpstr>eye( ) </vt:lpstr>
      <vt:lpstr>Identity( ) vs eye( )</vt:lpstr>
      <vt:lpstr>Identity( ) vs eye( )</vt:lpstr>
      <vt:lpstr>Shape of an Array</vt:lpstr>
      <vt:lpstr>Reshaping arrays</vt:lpstr>
      <vt:lpstr>Reshape From 1-D to 2-D</vt:lpstr>
      <vt:lpstr>Reshape From 1-D to 3-D</vt:lpstr>
      <vt:lpstr>Can we Reshape into any Shape?</vt:lpstr>
      <vt:lpstr>Flattening the arrays</vt:lpstr>
      <vt:lpstr>Operations on NumPy</vt:lpstr>
      <vt:lpstr>1.NumPy Arithmetic Operations</vt:lpstr>
      <vt:lpstr>1.NumPy Arithmetic Operations</vt:lpstr>
      <vt:lpstr>2. NumPy Unary Operators</vt:lpstr>
      <vt:lpstr>3. NumPy Binary Operators</vt:lpstr>
      <vt:lpstr>   NumPy Universal Functions  </vt:lpstr>
      <vt:lpstr>Arithmetic Operators &amp; Functions</vt:lpstr>
      <vt:lpstr>Mathematical Functions</vt:lpstr>
      <vt:lpstr>NumPy functions</vt:lpstr>
      <vt:lpstr>NumPy Add Operator</vt:lpstr>
      <vt:lpstr>Types of Array</vt:lpstr>
      <vt:lpstr>Creating a 1-D Array </vt:lpstr>
      <vt:lpstr>Creating a 1-D Array </vt:lpstr>
      <vt:lpstr> Creation of a multidimensional array(ndarray) </vt:lpstr>
      <vt:lpstr> Creation of a multidimensional array(ndarray) </vt:lpstr>
      <vt:lpstr> Creation of a multidimensional array(ndarray) </vt:lpstr>
      <vt:lpstr> Program to illustrate Indexing in Ndarrays </vt:lpstr>
      <vt:lpstr> Program to illustrate Indexing in Ndarrays </vt:lpstr>
      <vt:lpstr> Program to illustrate Indexing in a 3D array </vt:lpstr>
      <vt:lpstr> Program to illustrate Indexing in a 3D array </vt:lpstr>
      <vt:lpstr>Operations on Ndarray</vt:lpstr>
      <vt:lpstr>Operations on Ndarray</vt:lpstr>
      <vt:lpstr>Add two 1d arrays element-wise</vt:lpstr>
      <vt:lpstr>Add two 1d arrays element-wise</vt:lpstr>
      <vt:lpstr>Add two 1d arrays element-wise</vt:lpstr>
      <vt:lpstr> Add two 2d arrays elementwise </vt:lpstr>
      <vt:lpstr> Add more than two arrays elementwise </vt:lpstr>
      <vt:lpstr>NumPy Array attributes</vt:lpstr>
      <vt:lpstr>NumPy Array attributes</vt:lpstr>
      <vt:lpstr>PowerPoint Presentation</vt:lpstr>
      <vt:lpstr>Join, split, search and sort</vt:lpstr>
      <vt:lpstr>Joining</vt:lpstr>
      <vt:lpstr>Join</vt:lpstr>
      <vt:lpstr>Join two arrays</vt:lpstr>
      <vt:lpstr>Join two 2-D arrays along rows (axis=1)</vt:lpstr>
      <vt:lpstr>stack( )</vt:lpstr>
      <vt:lpstr>stack( )</vt:lpstr>
      <vt:lpstr>hstack( ) - Stacking Along Rows</vt:lpstr>
      <vt:lpstr>vstack( ) - Stacking Along Columns</vt:lpstr>
      <vt:lpstr>Split</vt:lpstr>
      <vt:lpstr>Splitting</vt:lpstr>
      <vt:lpstr>Split</vt:lpstr>
      <vt:lpstr>Split</vt:lpstr>
      <vt:lpstr>Splitting</vt:lpstr>
      <vt:lpstr>array_split( )</vt:lpstr>
      <vt:lpstr>split( )</vt:lpstr>
      <vt:lpstr>array_split( )</vt:lpstr>
      <vt:lpstr>split( )</vt:lpstr>
      <vt:lpstr>Split Into Arrays</vt:lpstr>
      <vt:lpstr>Splitting 2-D Arrays</vt:lpstr>
      <vt:lpstr>hsplit( ) and vsplit( )</vt:lpstr>
      <vt:lpstr>hsplit</vt:lpstr>
      <vt:lpstr>vsplit</vt:lpstr>
      <vt:lpstr>Searching</vt:lpstr>
      <vt:lpstr>Sorting</vt:lpstr>
      <vt:lpstr>Search</vt:lpstr>
      <vt:lpstr>Array shape manipulation</vt:lpstr>
      <vt:lpstr>Reshaping Array</vt:lpstr>
      <vt:lpstr>List and Array</vt:lpstr>
      <vt:lpstr>Linear Algebra with Numpy</vt:lpstr>
      <vt:lpstr>Linear Algebra Module</vt:lpstr>
      <vt:lpstr>Example</vt:lpstr>
      <vt:lpstr>Output</vt:lpstr>
      <vt:lpstr>Eigen values and Eigen vectors</vt:lpstr>
      <vt:lpstr>Eigen values and vectors</vt:lpstr>
      <vt:lpstr>Eigen values and vectors</vt:lpstr>
      <vt:lpstr>Eigen values</vt:lpstr>
      <vt:lpstr>Eigen values</vt:lpstr>
      <vt:lpstr>Eigen vectors</vt:lpstr>
      <vt:lpstr>Eigen vectors</vt:lpstr>
      <vt:lpstr>Numpy Random Data Distribution, Normal, Exponential, Binomial, Poisson, Uniform and ChiSquare distributions.</vt:lpstr>
      <vt:lpstr>Random</vt:lpstr>
      <vt:lpstr>Random</vt:lpstr>
      <vt:lpstr>Generate Random number</vt:lpstr>
      <vt:lpstr>Generate Random Float</vt:lpstr>
      <vt:lpstr>Generate Random Array</vt:lpstr>
      <vt:lpstr>Data Distribution</vt:lpstr>
      <vt:lpstr>Random Distribution</vt:lpstr>
      <vt:lpstr>Example</vt:lpstr>
      <vt:lpstr>Example</vt:lpstr>
      <vt:lpstr>Example</vt:lpstr>
      <vt:lpstr>Normal Distribution</vt:lpstr>
      <vt:lpstr>Normal Distribution</vt:lpstr>
      <vt:lpstr>Visualization of Normal Distribution</vt:lpstr>
      <vt:lpstr>Exponential Distribution</vt:lpstr>
      <vt:lpstr>Exponential Distribution</vt:lpstr>
      <vt:lpstr>Exponential Distribution</vt:lpstr>
      <vt:lpstr>Binomial Distribution</vt:lpstr>
      <vt:lpstr>Binomial Distribution</vt:lpstr>
      <vt:lpstr>Example</vt:lpstr>
      <vt:lpstr>Binomial Distribution</vt:lpstr>
      <vt:lpstr>Binomial Distribution</vt:lpstr>
      <vt:lpstr> Visualization of Binomial Distribution </vt:lpstr>
      <vt:lpstr>Poisson Distribution</vt:lpstr>
      <vt:lpstr>Poisson Distribution</vt:lpstr>
      <vt:lpstr>Poisson Distribution</vt:lpstr>
      <vt:lpstr>Poisson Distribution</vt:lpstr>
      <vt:lpstr>Poisson Distribution</vt:lpstr>
      <vt:lpstr>Poisson Distribution</vt:lpstr>
      <vt:lpstr>Poisson Distribution</vt:lpstr>
      <vt:lpstr>Poisson Distribution</vt:lpstr>
      <vt:lpstr>Poisson Distribution</vt:lpstr>
      <vt:lpstr>Poisson Distribution</vt:lpstr>
      <vt:lpstr>Poisson Distribution</vt:lpstr>
      <vt:lpstr>Poisson Distribution</vt:lpstr>
      <vt:lpstr>Poisson Distribution</vt:lpstr>
      <vt:lpstr>Poisson Distribution</vt:lpstr>
      <vt:lpstr>Poisson Distribution</vt:lpstr>
      <vt:lpstr>Poisson Distribution</vt:lpstr>
      <vt:lpstr>Uniform Distribution</vt:lpstr>
      <vt:lpstr>Uniform Distribution</vt:lpstr>
      <vt:lpstr>Chi Square Distribution</vt:lpstr>
      <vt:lpstr>Chi Square Distribution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Kalpana</dc:creator>
  <cp:lastModifiedBy>Kalpana</cp:lastModifiedBy>
  <cp:revision>530</cp:revision>
  <dcterms:created xsi:type="dcterms:W3CDTF">2022-08-23T09:42:28Z</dcterms:created>
  <dcterms:modified xsi:type="dcterms:W3CDTF">2022-09-06T07:36:58Z</dcterms:modified>
</cp:coreProperties>
</file>